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6" r:id="rId1"/>
  </p:sldMasterIdLst>
  <p:notesMasterIdLst>
    <p:notesMasterId r:id="rId19"/>
  </p:notesMasterIdLst>
  <p:sldIdLst>
    <p:sldId id="256" r:id="rId2"/>
    <p:sldId id="257" r:id="rId3"/>
    <p:sldId id="263" r:id="rId4"/>
    <p:sldId id="265" r:id="rId5"/>
    <p:sldId id="268" r:id="rId6"/>
    <p:sldId id="266" r:id="rId7"/>
    <p:sldId id="269" r:id="rId8"/>
    <p:sldId id="270" r:id="rId9"/>
    <p:sldId id="271" r:id="rId10"/>
    <p:sldId id="272" r:id="rId11"/>
    <p:sldId id="264" r:id="rId12"/>
    <p:sldId id="258" r:id="rId13"/>
    <p:sldId id="278" r:id="rId14"/>
    <p:sldId id="279" r:id="rId15"/>
    <p:sldId id="280" r:id="rId16"/>
    <p:sldId id="281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9E0"/>
    <a:srgbClr val="F5929F"/>
    <a:srgbClr val="B6E3D3"/>
    <a:srgbClr val="D9A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0"/>
  </p:normalViewPr>
  <p:slideViewPr>
    <p:cSldViewPr snapToGrid="0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CF8C19-00E2-48D4-8AFA-59E6B4052F74}" type="doc">
      <dgm:prSet loTypeId="urn:microsoft.com/office/officeart/2005/8/layout/vProcess5" loCatId="process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4E1BA5BB-B5AC-473E-8A57-16F00DB33C6D}">
      <dgm:prSet/>
      <dgm:spPr>
        <a:solidFill>
          <a:srgbClr val="FAE9E0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AU" b="0" i="0" dirty="0">
              <a:solidFill>
                <a:schemeClr val="tx1"/>
              </a:solidFill>
            </a:rPr>
            <a:t>Portfolio website and its features</a:t>
          </a:r>
          <a:endParaRPr lang="en-US" dirty="0">
            <a:solidFill>
              <a:schemeClr val="tx1"/>
            </a:solidFill>
          </a:endParaRPr>
        </a:p>
      </dgm:t>
    </dgm:pt>
    <dgm:pt modelId="{C9051077-07FB-4140-B84D-4D85EA75A2D9}" type="parTrans" cxnId="{5E80B791-C849-413C-9406-1B32D1DBF246}">
      <dgm:prSet/>
      <dgm:spPr/>
      <dgm:t>
        <a:bodyPr/>
        <a:lstStyle/>
        <a:p>
          <a:endParaRPr lang="en-US"/>
        </a:p>
      </dgm:t>
    </dgm:pt>
    <dgm:pt modelId="{4AF669CE-9FBC-4B2B-8C1C-3B6FE7F17FB4}" type="sibTrans" cxnId="{5E80B791-C849-413C-9406-1B32D1DBF246}">
      <dgm:prSet/>
      <dgm:spPr>
        <a:solidFill>
          <a:srgbClr val="B6E3D3">
            <a:alpha val="90000"/>
          </a:srgbClr>
        </a:solidFill>
      </dgm:spPr>
      <dgm:t>
        <a:bodyPr/>
        <a:lstStyle/>
        <a:p>
          <a:endParaRPr lang="en-US"/>
        </a:p>
      </dgm:t>
    </dgm:pt>
    <dgm:pt modelId="{1D79B90D-61EF-4B26-A08A-54290CDB59DA}">
      <dgm:prSet/>
      <dgm:spPr>
        <a:solidFill>
          <a:srgbClr val="FAE9E0"/>
        </a:solidFill>
      </dgm:spPr>
      <dgm:t>
        <a:bodyPr/>
        <a:lstStyle/>
        <a:p>
          <a:r>
            <a:rPr lang="en-AU" dirty="0">
              <a:solidFill>
                <a:schemeClr val="tx1"/>
              </a:solidFill>
            </a:rPr>
            <a:t>D</a:t>
          </a:r>
          <a:r>
            <a:rPr lang="en-AU" b="0" i="0" dirty="0">
              <a:solidFill>
                <a:schemeClr val="tx1"/>
              </a:solidFill>
            </a:rPr>
            <a:t>esign process and decisions</a:t>
          </a:r>
          <a:endParaRPr lang="en-US" dirty="0">
            <a:solidFill>
              <a:schemeClr val="tx1"/>
            </a:solidFill>
          </a:endParaRPr>
        </a:p>
      </dgm:t>
    </dgm:pt>
    <dgm:pt modelId="{0BE9FFCC-59E4-46BA-9671-848937290033}" type="parTrans" cxnId="{A2671060-1653-4285-9BBE-FD1E327E3C8E}">
      <dgm:prSet/>
      <dgm:spPr/>
      <dgm:t>
        <a:bodyPr/>
        <a:lstStyle/>
        <a:p>
          <a:endParaRPr lang="en-US"/>
        </a:p>
      </dgm:t>
    </dgm:pt>
    <dgm:pt modelId="{35C98858-8910-4C15-80EE-9E444D04E31E}" type="sibTrans" cxnId="{A2671060-1653-4285-9BBE-FD1E327E3C8E}">
      <dgm:prSet/>
      <dgm:spPr>
        <a:solidFill>
          <a:srgbClr val="B6E3D3">
            <a:alpha val="90000"/>
          </a:srgbClr>
        </a:solidFill>
      </dgm:spPr>
      <dgm:t>
        <a:bodyPr/>
        <a:lstStyle/>
        <a:p>
          <a:endParaRPr lang="en-US"/>
        </a:p>
      </dgm:t>
    </dgm:pt>
    <dgm:pt modelId="{ED1F6815-58A9-4AAA-8D4E-1C260D668C06}">
      <dgm:prSet/>
      <dgm:spPr>
        <a:solidFill>
          <a:srgbClr val="FAE9E0"/>
        </a:solidFill>
      </dgm:spPr>
      <dgm:t>
        <a:bodyPr/>
        <a:lstStyle/>
        <a:p>
          <a:r>
            <a:rPr lang="en-AU" dirty="0">
              <a:solidFill>
                <a:schemeClr val="tx1"/>
              </a:solidFill>
            </a:rPr>
            <a:t>Review of d</a:t>
          </a:r>
          <a:r>
            <a:rPr lang="en-AU" b="0" i="0" dirty="0">
              <a:solidFill>
                <a:schemeClr val="tx1"/>
              </a:solidFill>
            </a:rPr>
            <a:t>evelopment/build process </a:t>
          </a:r>
        </a:p>
        <a:p>
          <a:r>
            <a:rPr lang="en-AU" b="0" i="0" dirty="0">
              <a:solidFill>
                <a:schemeClr val="tx1"/>
              </a:solidFill>
            </a:rPr>
            <a:t>with challenges, ethical issues, favourite parts.</a:t>
          </a:r>
          <a:endParaRPr lang="en-US" dirty="0">
            <a:solidFill>
              <a:schemeClr val="tx1"/>
            </a:solidFill>
          </a:endParaRPr>
        </a:p>
      </dgm:t>
    </dgm:pt>
    <dgm:pt modelId="{2C55B2EE-8CBD-44D9-9125-6A5DF6F26361}" type="parTrans" cxnId="{EF689712-54B0-4679-BD05-7556E61D08AC}">
      <dgm:prSet/>
      <dgm:spPr/>
      <dgm:t>
        <a:bodyPr/>
        <a:lstStyle/>
        <a:p>
          <a:endParaRPr lang="en-US"/>
        </a:p>
      </dgm:t>
    </dgm:pt>
    <dgm:pt modelId="{25449696-E9C5-47AC-8A2C-AFF23A233A47}" type="sibTrans" cxnId="{EF689712-54B0-4679-BD05-7556E61D08AC}">
      <dgm:prSet/>
      <dgm:spPr/>
      <dgm:t>
        <a:bodyPr/>
        <a:lstStyle/>
        <a:p>
          <a:endParaRPr lang="en-US"/>
        </a:p>
      </dgm:t>
    </dgm:pt>
    <dgm:pt modelId="{3FC350DF-DA84-8A41-B95D-0A0235DF9916}" type="pres">
      <dgm:prSet presAssocID="{F6CF8C19-00E2-48D4-8AFA-59E6B4052F74}" presName="outerComposite" presStyleCnt="0">
        <dgm:presLayoutVars>
          <dgm:chMax val="5"/>
          <dgm:dir/>
          <dgm:resizeHandles val="exact"/>
        </dgm:presLayoutVars>
      </dgm:prSet>
      <dgm:spPr/>
    </dgm:pt>
    <dgm:pt modelId="{67DE7B19-F283-4F45-946E-6F70A22980C3}" type="pres">
      <dgm:prSet presAssocID="{F6CF8C19-00E2-48D4-8AFA-59E6B4052F74}" presName="dummyMaxCanvas" presStyleCnt="0">
        <dgm:presLayoutVars/>
      </dgm:prSet>
      <dgm:spPr/>
    </dgm:pt>
    <dgm:pt modelId="{A7F1DF97-E785-FB48-B92C-263721E3F70E}" type="pres">
      <dgm:prSet presAssocID="{F6CF8C19-00E2-48D4-8AFA-59E6B4052F74}" presName="ThreeNodes_1" presStyleLbl="node1" presStyleIdx="0" presStyleCnt="3">
        <dgm:presLayoutVars>
          <dgm:bulletEnabled val="1"/>
        </dgm:presLayoutVars>
      </dgm:prSet>
      <dgm:spPr/>
    </dgm:pt>
    <dgm:pt modelId="{BAFC54F8-38F4-874E-9188-B8634C5D38EF}" type="pres">
      <dgm:prSet presAssocID="{F6CF8C19-00E2-48D4-8AFA-59E6B4052F74}" presName="ThreeNodes_2" presStyleLbl="node1" presStyleIdx="1" presStyleCnt="3">
        <dgm:presLayoutVars>
          <dgm:bulletEnabled val="1"/>
        </dgm:presLayoutVars>
      </dgm:prSet>
      <dgm:spPr/>
    </dgm:pt>
    <dgm:pt modelId="{80917BA6-D865-5E46-A88B-E3F433139EFC}" type="pres">
      <dgm:prSet presAssocID="{F6CF8C19-00E2-48D4-8AFA-59E6B4052F74}" presName="ThreeNodes_3" presStyleLbl="node1" presStyleIdx="2" presStyleCnt="3">
        <dgm:presLayoutVars>
          <dgm:bulletEnabled val="1"/>
        </dgm:presLayoutVars>
      </dgm:prSet>
      <dgm:spPr/>
    </dgm:pt>
    <dgm:pt modelId="{963DA444-461A-7C4B-8F4C-8655DEAB31B6}" type="pres">
      <dgm:prSet presAssocID="{F6CF8C19-00E2-48D4-8AFA-59E6B4052F74}" presName="ThreeConn_1-2" presStyleLbl="fgAccFollowNode1" presStyleIdx="0" presStyleCnt="2">
        <dgm:presLayoutVars>
          <dgm:bulletEnabled val="1"/>
        </dgm:presLayoutVars>
      </dgm:prSet>
      <dgm:spPr/>
    </dgm:pt>
    <dgm:pt modelId="{1399F558-3D08-944F-9DAC-C1BFE7B060EB}" type="pres">
      <dgm:prSet presAssocID="{F6CF8C19-00E2-48D4-8AFA-59E6B4052F74}" presName="ThreeConn_2-3" presStyleLbl="fgAccFollowNode1" presStyleIdx="1" presStyleCnt="2">
        <dgm:presLayoutVars>
          <dgm:bulletEnabled val="1"/>
        </dgm:presLayoutVars>
      </dgm:prSet>
      <dgm:spPr/>
    </dgm:pt>
    <dgm:pt modelId="{70A2FE81-2227-EA4D-86D6-457B57A37E07}" type="pres">
      <dgm:prSet presAssocID="{F6CF8C19-00E2-48D4-8AFA-59E6B4052F74}" presName="ThreeNodes_1_text" presStyleLbl="node1" presStyleIdx="2" presStyleCnt="3">
        <dgm:presLayoutVars>
          <dgm:bulletEnabled val="1"/>
        </dgm:presLayoutVars>
      </dgm:prSet>
      <dgm:spPr/>
    </dgm:pt>
    <dgm:pt modelId="{3B65B866-5E9A-4B4C-8BA5-9E14FFBC7AC3}" type="pres">
      <dgm:prSet presAssocID="{F6CF8C19-00E2-48D4-8AFA-59E6B4052F74}" presName="ThreeNodes_2_text" presStyleLbl="node1" presStyleIdx="2" presStyleCnt="3">
        <dgm:presLayoutVars>
          <dgm:bulletEnabled val="1"/>
        </dgm:presLayoutVars>
      </dgm:prSet>
      <dgm:spPr/>
    </dgm:pt>
    <dgm:pt modelId="{3CA3166F-B56F-3248-8A51-1A44691FE36C}" type="pres">
      <dgm:prSet presAssocID="{F6CF8C19-00E2-48D4-8AFA-59E6B4052F74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EF689712-54B0-4679-BD05-7556E61D08AC}" srcId="{F6CF8C19-00E2-48D4-8AFA-59E6B4052F74}" destId="{ED1F6815-58A9-4AAA-8D4E-1C260D668C06}" srcOrd="2" destOrd="0" parTransId="{2C55B2EE-8CBD-44D9-9125-6A5DF6F26361}" sibTransId="{25449696-E9C5-47AC-8A2C-AFF23A233A47}"/>
    <dgm:cxn modelId="{78CE462A-5D6D-6A40-A939-2B1C283EADA3}" type="presOf" srcId="{ED1F6815-58A9-4AAA-8D4E-1C260D668C06}" destId="{3CA3166F-B56F-3248-8A51-1A44691FE36C}" srcOrd="1" destOrd="0" presId="urn:microsoft.com/office/officeart/2005/8/layout/vProcess5"/>
    <dgm:cxn modelId="{887ECD43-9937-424D-9553-CC53E63AA66C}" type="presOf" srcId="{F6CF8C19-00E2-48D4-8AFA-59E6B4052F74}" destId="{3FC350DF-DA84-8A41-B95D-0A0235DF9916}" srcOrd="0" destOrd="0" presId="urn:microsoft.com/office/officeart/2005/8/layout/vProcess5"/>
    <dgm:cxn modelId="{AD9EA957-8032-3248-8550-5084852369EC}" type="presOf" srcId="{ED1F6815-58A9-4AAA-8D4E-1C260D668C06}" destId="{80917BA6-D865-5E46-A88B-E3F433139EFC}" srcOrd="0" destOrd="0" presId="urn:microsoft.com/office/officeart/2005/8/layout/vProcess5"/>
    <dgm:cxn modelId="{A2671060-1653-4285-9BBE-FD1E327E3C8E}" srcId="{F6CF8C19-00E2-48D4-8AFA-59E6B4052F74}" destId="{1D79B90D-61EF-4B26-A08A-54290CDB59DA}" srcOrd="0" destOrd="0" parTransId="{0BE9FFCC-59E4-46BA-9671-848937290033}" sibTransId="{35C98858-8910-4C15-80EE-9E444D04E31E}"/>
    <dgm:cxn modelId="{EB2F9E67-B22A-6A4A-A552-796EED85D89E}" type="presOf" srcId="{1D79B90D-61EF-4B26-A08A-54290CDB59DA}" destId="{70A2FE81-2227-EA4D-86D6-457B57A37E07}" srcOrd="1" destOrd="0" presId="urn:microsoft.com/office/officeart/2005/8/layout/vProcess5"/>
    <dgm:cxn modelId="{5E80B791-C849-413C-9406-1B32D1DBF246}" srcId="{F6CF8C19-00E2-48D4-8AFA-59E6B4052F74}" destId="{4E1BA5BB-B5AC-473E-8A57-16F00DB33C6D}" srcOrd="1" destOrd="0" parTransId="{C9051077-07FB-4140-B84D-4D85EA75A2D9}" sibTransId="{4AF669CE-9FBC-4B2B-8C1C-3B6FE7F17FB4}"/>
    <dgm:cxn modelId="{FCC1989A-6CE0-1D4B-AB08-F0C272BFB9CE}" type="presOf" srcId="{4E1BA5BB-B5AC-473E-8A57-16F00DB33C6D}" destId="{BAFC54F8-38F4-874E-9188-B8634C5D38EF}" srcOrd="0" destOrd="0" presId="urn:microsoft.com/office/officeart/2005/8/layout/vProcess5"/>
    <dgm:cxn modelId="{932815BE-3D27-FC4F-8098-A8D731C3495C}" type="presOf" srcId="{4E1BA5BB-B5AC-473E-8A57-16F00DB33C6D}" destId="{3B65B866-5E9A-4B4C-8BA5-9E14FFBC7AC3}" srcOrd="1" destOrd="0" presId="urn:microsoft.com/office/officeart/2005/8/layout/vProcess5"/>
    <dgm:cxn modelId="{F7BDADC1-8C4D-DE42-B1AA-5FA50D41C9A2}" type="presOf" srcId="{35C98858-8910-4C15-80EE-9E444D04E31E}" destId="{963DA444-461A-7C4B-8F4C-8655DEAB31B6}" srcOrd="0" destOrd="0" presId="urn:microsoft.com/office/officeart/2005/8/layout/vProcess5"/>
    <dgm:cxn modelId="{444965E1-167C-2247-9E6B-DBEEF3EDC7A2}" type="presOf" srcId="{4AF669CE-9FBC-4B2B-8C1C-3B6FE7F17FB4}" destId="{1399F558-3D08-944F-9DAC-C1BFE7B060EB}" srcOrd="0" destOrd="0" presId="urn:microsoft.com/office/officeart/2005/8/layout/vProcess5"/>
    <dgm:cxn modelId="{7763CEE9-8046-A847-95AD-9289B3AD51AA}" type="presOf" srcId="{1D79B90D-61EF-4B26-A08A-54290CDB59DA}" destId="{A7F1DF97-E785-FB48-B92C-263721E3F70E}" srcOrd="0" destOrd="0" presId="urn:microsoft.com/office/officeart/2005/8/layout/vProcess5"/>
    <dgm:cxn modelId="{6EA68944-E5C7-644E-83B4-D2796C4D15EB}" type="presParOf" srcId="{3FC350DF-DA84-8A41-B95D-0A0235DF9916}" destId="{67DE7B19-F283-4F45-946E-6F70A22980C3}" srcOrd="0" destOrd="0" presId="urn:microsoft.com/office/officeart/2005/8/layout/vProcess5"/>
    <dgm:cxn modelId="{37CD440D-1AB6-CF4D-9354-23D31250B739}" type="presParOf" srcId="{3FC350DF-DA84-8A41-B95D-0A0235DF9916}" destId="{A7F1DF97-E785-FB48-B92C-263721E3F70E}" srcOrd="1" destOrd="0" presId="urn:microsoft.com/office/officeart/2005/8/layout/vProcess5"/>
    <dgm:cxn modelId="{99E991A6-198E-424F-8687-2C74B3C8D068}" type="presParOf" srcId="{3FC350DF-DA84-8A41-B95D-0A0235DF9916}" destId="{BAFC54F8-38F4-874E-9188-B8634C5D38EF}" srcOrd="2" destOrd="0" presId="urn:microsoft.com/office/officeart/2005/8/layout/vProcess5"/>
    <dgm:cxn modelId="{20156F95-519C-E445-9F6F-C959EE51B93B}" type="presParOf" srcId="{3FC350DF-DA84-8A41-B95D-0A0235DF9916}" destId="{80917BA6-D865-5E46-A88B-E3F433139EFC}" srcOrd="3" destOrd="0" presId="urn:microsoft.com/office/officeart/2005/8/layout/vProcess5"/>
    <dgm:cxn modelId="{A347A8B3-72C8-4046-94F4-33F9FA14EF80}" type="presParOf" srcId="{3FC350DF-DA84-8A41-B95D-0A0235DF9916}" destId="{963DA444-461A-7C4B-8F4C-8655DEAB31B6}" srcOrd="4" destOrd="0" presId="urn:microsoft.com/office/officeart/2005/8/layout/vProcess5"/>
    <dgm:cxn modelId="{463D858E-0D5B-9445-996B-C86105A7A66B}" type="presParOf" srcId="{3FC350DF-DA84-8A41-B95D-0A0235DF9916}" destId="{1399F558-3D08-944F-9DAC-C1BFE7B060EB}" srcOrd="5" destOrd="0" presId="urn:microsoft.com/office/officeart/2005/8/layout/vProcess5"/>
    <dgm:cxn modelId="{93AEE87B-DE31-494C-9B32-4BCABE477EF6}" type="presParOf" srcId="{3FC350DF-DA84-8A41-B95D-0A0235DF9916}" destId="{70A2FE81-2227-EA4D-86D6-457B57A37E07}" srcOrd="6" destOrd="0" presId="urn:microsoft.com/office/officeart/2005/8/layout/vProcess5"/>
    <dgm:cxn modelId="{530AD267-C0AD-A54E-A934-41E9AFA9438C}" type="presParOf" srcId="{3FC350DF-DA84-8A41-B95D-0A0235DF9916}" destId="{3B65B866-5E9A-4B4C-8BA5-9E14FFBC7AC3}" srcOrd="7" destOrd="0" presId="urn:microsoft.com/office/officeart/2005/8/layout/vProcess5"/>
    <dgm:cxn modelId="{D96AF4D8-7E19-364D-A176-A70F662EF07D}" type="presParOf" srcId="{3FC350DF-DA84-8A41-B95D-0A0235DF9916}" destId="{3CA3166F-B56F-3248-8A51-1A44691FE36C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572367-6BC7-4614-A356-2DCEB31BE22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519118-1E7A-4D80-9498-CFAF89B71FDE}">
      <dgm:prSet/>
      <dgm:spPr>
        <a:solidFill>
          <a:srgbClr val="FAE9E0"/>
        </a:solidFill>
      </dgm:spPr>
      <dgm:t>
        <a:bodyPr/>
        <a:lstStyle/>
        <a:p>
          <a:r>
            <a:rPr lang="en-AU" b="0" i="0">
              <a:solidFill>
                <a:schemeClr val="tx1"/>
              </a:solidFill>
            </a:rPr>
            <a:t>Sitemap</a:t>
          </a:r>
          <a:endParaRPr lang="en-US">
            <a:solidFill>
              <a:schemeClr val="tx1"/>
            </a:solidFill>
          </a:endParaRPr>
        </a:p>
      </dgm:t>
    </dgm:pt>
    <dgm:pt modelId="{BA38852B-B9E4-4B21-86E6-6725F2D37E6C}" type="parTrans" cxnId="{45C092B0-BE04-4A7D-B3B4-EBB876E7137A}">
      <dgm:prSet/>
      <dgm:spPr/>
      <dgm:t>
        <a:bodyPr/>
        <a:lstStyle/>
        <a:p>
          <a:endParaRPr lang="en-US"/>
        </a:p>
      </dgm:t>
    </dgm:pt>
    <dgm:pt modelId="{D56B51C9-ADB5-48D1-B937-5753DAF6639A}" type="sibTrans" cxnId="{45C092B0-BE04-4A7D-B3B4-EBB876E7137A}">
      <dgm:prSet/>
      <dgm:spPr/>
      <dgm:t>
        <a:bodyPr/>
        <a:lstStyle/>
        <a:p>
          <a:endParaRPr lang="en-US"/>
        </a:p>
      </dgm:t>
    </dgm:pt>
    <dgm:pt modelId="{0017D6F2-3F0C-4D55-9C93-4ADC4A8AAFE1}">
      <dgm:prSet/>
      <dgm:spPr>
        <a:solidFill>
          <a:srgbClr val="FAE9E0"/>
        </a:solidFill>
      </dgm:spPr>
      <dgm:t>
        <a:bodyPr/>
        <a:lstStyle/>
        <a:p>
          <a:r>
            <a:rPr lang="en-AU">
              <a:solidFill>
                <a:schemeClr val="tx1"/>
              </a:solidFill>
            </a:rPr>
            <a:t>Website inspiration</a:t>
          </a:r>
          <a:endParaRPr lang="en-US">
            <a:solidFill>
              <a:schemeClr val="tx1"/>
            </a:solidFill>
          </a:endParaRPr>
        </a:p>
      </dgm:t>
    </dgm:pt>
    <dgm:pt modelId="{0ADBB39A-09C6-4073-B0C2-DF78A3CBA1A0}" type="parTrans" cxnId="{90E27F17-9B38-4932-B5C7-4CE8F06441BE}">
      <dgm:prSet/>
      <dgm:spPr/>
      <dgm:t>
        <a:bodyPr/>
        <a:lstStyle/>
        <a:p>
          <a:endParaRPr lang="en-US"/>
        </a:p>
      </dgm:t>
    </dgm:pt>
    <dgm:pt modelId="{51425BDA-02EF-461A-B988-5E2F3DEA157A}" type="sibTrans" cxnId="{90E27F17-9B38-4932-B5C7-4CE8F06441BE}">
      <dgm:prSet/>
      <dgm:spPr/>
      <dgm:t>
        <a:bodyPr/>
        <a:lstStyle/>
        <a:p>
          <a:endParaRPr lang="en-US"/>
        </a:p>
      </dgm:t>
    </dgm:pt>
    <dgm:pt modelId="{2F63E1E6-CB30-43C3-9C2D-7B0C6AC3E4FD}">
      <dgm:prSet/>
      <dgm:spPr>
        <a:solidFill>
          <a:srgbClr val="FAE9E0"/>
        </a:solidFill>
      </dgm:spPr>
      <dgm:t>
        <a:bodyPr/>
        <a:lstStyle/>
        <a:p>
          <a:r>
            <a:rPr lang="en-AU" dirty="0">
              <a:solidFill>
                <a:schemeClr val="tx1"/>
              </a:solidFill>
            </a:rPr>
            <a:t>Colour palette decision and contrast checker</a:t>
          </a:r>
          <a:endParaRPr lang="en-US" dirty="0">
            <a:solidFill>
              <a:schemeClr val="tx1"/>
            </a:solidFill>
          </a:endParaRPr>
        </a:p>
      </dgm:t>
    </dgm:pt>
    <dgm:pt modelId="{A5881461-9EB4-4872-AD27-E25D951C275A}" type="parTrans" cxnId="{01306777-3A93-47E1-A73D-A6FF08D3DBA9}">
      <dgm:prSet/>
      <dgm:spPr/>
      <dgm:t>
        <a:bodyPr/>
        <a:lstStyle/>
        <a:p>
          <a:endParaRPr lang="en-US"/>
        </a:p>
      </dgm:t>
    </dgm:pt>
    <dgm:pt modelId="{43083D37-2D9D-45E3-828A-BA2925909B6A}" type="sibTrans" cxnId="{01306777-3A93-47E1-A73D-A6FF08D3DBA9}">
      <dgm:prSet/>
      <dgm:spPr/>
      <dgm:t>
        <a:bodyPr/>
        <a:lstStyle/>
        <a:p>
          <a:endParaRPr lang="en-US"/>
        </a:p>
      </dgm:t>
    </dgm:pt>
    <dgm:pt modelId="{A22DC2A6-7D90-4976-88B6-AD308BA255B6}">
      <dgm:prSet/>
      <dgm:spPr>
        <a:solidFill>
          <a:srgbClr val="FAE9E0"/>
        </a:solidFill>
      </dgm:spPr>
      <dgm:t>
        <a:bodyPr/>
        <a:lstStyle/>
        <a:p>
          <a:r>
            <a:rPr lang="en-AU">
              <a:solidFill>
                <a:schemeClr val="tx1"/>
              </a:solidFill>
            </a:rPr>
            <a:t>Font pairing</a:t>
          </a:r>
          <a:endParaRPr lang="en-US">
            <a:solidFill>
              <a:schemeClr val="tx1"/>
            </a:solidFill>
          </a:endParaRPr>
        </a:p>
      </dgm:t>
    </dgm:pt>
    <dgm:pt modelId="{E8DDE6C9-97AA-449E-B6D1-0BFC6EB40FD4}" type="parTrans" cxnId="{8CC24CB8-6103-49A4-9371-9D2E3A55BE29}">
      <dgm:prSet/>
      <dgm:spPr/>
      <dgm:t>
        <a:bodyPr/>
        <a:lstStyle/>
        <a:p>
          <a:endParaRPr lang="en-US"/>
        </a:p>
      </dgm:t>
    </dgm:pt>
    <dgm:pt modelId="{E0A139DB-5022-4EFE-8124-C21D8A41DAC9}" type="sibTrans" cxnId="{8CC24CB8-6103-49A4-9371-9D2E3A55BE29}">
      <dgm:prSet/>
      <dgm:spPr/>
      <dgm:t>
        <a:bodyPr/>
        <a:lstStyle/>
        <a:p>
          <a:endParaRPr lang="en-US"/>
        </a:p>
      </dgm:t>
    </dgm:pt>
    <dgm:pt modelId="{73F7C693-7B9B-4B39-8267-3A43D1E3609B}">
      <dgm:prSet/>
      <dgm:spPr>
        <a:solidFill>
          <a:srgbClr val="FAE9E0"/>
        </a:solidFill>
      </dgm:spPr>
      <dgm:t>
        <a:bodyPr/>
        <a:lstStyle/>
        <a:p>
          <a:r>
            <a:rPr lang="en-AU">
              <a:solidFill>
                <a:schemeClr val="tx1"/>
              </a:solidFill>
            </a:rPr>
            <a:t>Figma design</a:t>
          </a:r>
          <a:endParaRPr lang="en-US">
            <a:solidFill>
              <a:schemeClr val="tx1"/>
            </a:solidFill>
          </a:endParaRPr>
        </a:p>
      </dgm:t>
    </dgm:pt>
    <dgm:pt modelId="{22FA689B-94AB-4F2B-97A4-E118BE99F940}" type="parTrans" cxnId="{65995E68-EF39-4287-AB7F-72C6D6CFE8C8}">
      <dgm:prSet/>
      <dgm:spPr/>
      <dgm:t>
        <a:bodyPr/>
        <a:lstStyle/>
        <a:p>
          <a:endParaRPr lang="en-US"/>
        </a:p>
      </dgm:t>
    </dgm:pt>
    <dgm:pt modelId="{8294FEFC-FFBB-4FC6-BAF7-82B0F3E8F3B2}" type="sibTrans" cxnId="{65995E68-EF39-4287-AB7F-72C6D6CFE8C8}">
      <dgm:prSet/>
      <dgm:spPr/>
      <dgm:t>
        <a:bodyPr/>
        <a:lstStyle/>
        <a:p>
          <a:endParaRPr lang="en-US"/>
        </a:p>
      </dgm:t>
    </dgm:pt>
    <dgm:pt modelId="{5B0076E7-9D3E-4C7D-99BF-D9E29661252D}">
      <dgm:prSet/>
      <dgm:spPr>
        <a:solidFill>
          <a:srgbClr val="FAE9E0"/>
        </a:solidFill>
      </dgm:spPr>
      <dgm:t>
        <a:bodyPr/>
        <a:lstStyle/>
        <a:p>
          <a:r>
            <a:rPr lang="en-AU" b="0" i="0">
              <a:solidFill>
                <a:schemeClr val="tx1"/>
              </a:solidFill>
            </a:rPr>
            <a:t>Changes to the original design</a:t>
          </a:r>
          <a:endParaRPr lang="en-US">
            <a:solidFill>
              <a:schemeClr val="tx1"/>
            </a:solidFill>
          </a:endParaRPr>
        </a:p>
      </dgm:t>
    </dgm:pt>
    <dgm:pt modelId="{39CD2A55-E545-4F65-B54D-7F6A5979C97C}" type="parTrans" cxnId="{727B03D4-C64F-43AD-B71C-AA876F89A320}">
      <dgm:prSet/>
      <dgm:spPr/>
      <dgm:t>
        <a:bodyPr/>
        <a:lstStyle/>
        <a:p>
          <a:endParaRPr lang="en-US"/>
        </a:p>
      </dgm:t>
    </dgm:pt>
    <dgm:pt modelId="{AE435096-AC59-417C-8A86-DE011587BC35}" type="sibTrans" cxnId="{727B03D4-C64F-43AD-B71C-AA876F89A320}">
      <dgm:prSet/>
      <dgm:spPr/>
      <dgm:t>
        <a:bodyPr/>
        <a:lstStyle/>
        <a:p>
          <a:endParaRPr lang="en-US"/>
        </a:p>
      </dgm:t>
    </dgm:pt>
    <dgm:pt modelId="{AC20506B-E7DE-BA40-BE37-50EE10CF2624}" type="pres">
      <dgm:prSet presAssocID="{D8572367-6BC7-4614-A356-2DCEB31BE220}" presName="linear" presStyleCnt="0">
        <dgm:presLayoutVars>
          <dgm:animLvl val="lvl"/>
          <dgm:resizeHandles val="exact"/>
        </dgm:presLayoutVars>
      </dgm:prSet>
      <dgm:spPr/>
    </dgm:pt>
    <dgm:pt modelId="{BF0E5D94-9263-6F4D-8427-E277407645BF}" type="pres">
      <dgm:prSet presAssocID="{72519118-1E7A-4D80-9498-CFAF89B71FDE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2B66EA3C-30AE-204D-9C66-D2F9B154BC06}" type="pres">
      <dgm:prSet presAssocID="{D56B51C9-ADB5-48D1-B937-5753DAF6639A}" presName="spacer" presStyleCnt="0"/>
      <dgm:spPr/>
    </dgm:pt>
    <dgm:pt modelId="{5E62D9BE-676C-734F-883E-82CA346C431F}" type="pres">
      <dgm:prSet presAssocID="{0017D6F2-3F0C-4D55-9C93-4ADC4A8AAFE1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9EF4B257-2530-5245-AE5B-A576D2622847}" type="pres">
      <dgm:prSet presAssocID="{51425BDA-02EF-461A-B988-5E2F3DEA157A}" presName="spacer" presStyleCnt="0"/>
      <dgm:spPr/>
    </dgm:pt>
    <dgm:pt modelId="{9D2B95C7-9BAF-3443-A1CD-DB4498983590}" type="pres">
      <dgm:prSet presAssocID="{2F63E1E6-CB30-43C3-9C2D-7B0C6AC3E4FD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21DB5C2-939B-B748-94BB-968BC2FF7A8B}" type="pres">
      <dgm:prSet presAssocID="{43083D37-2D9D-45E3-828A-BA2925909B6A}" presName="spacer" presStyleCnt="0"/>
      <dgm:spPr/>
    </dgm:pt>
    <dgm:pt modelId="{6E3B0598-6F4A-1B49-A844-99B954BC4C30}" type="pres">
      <dgm:prSet presAssocID="{A22DC2A6-7D90-4976-88B6-AD308BA255B6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317169BC-4AF4-164D-AF69-6AC892494D78}" type="pres">
      <dgm:prSet presAssocID="{E0A139DB-5022-4EFE-8124-C21D8A41DAC9}" presName="spacer" presStyleCnt="0"/>
      <dgm:spPr/>
    </dgm:pt>
    <dgm:pt modelId="{89AC8948-8486-444A-B59B-474B1B60B9A0}" type="pres">
      <dgm:prSet presAssocID="{73F7C693-7B9B-4B39-8267-3A43D1E3609B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00054F8D-A987-4246-B25D-81D7C000B1F8}" type="pres">
      <dgm:prSet presAssocID="{8294FEFC-FFBB-4FC6-BAF7-82B0F3E8F3B2}" presName="spacer" presStyleCnt="0"/>
      <dgm:spPr/>
    </dgm:pt>
    <dgm:pt modelId="{B26BD7AF-0984-044F-B328-81FA0AFBB6C8}" type="pres">
      <dgm:prSet presAssocID="{5B0076E7-9D3E-4C7D-99BF-D9E29661252D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255C802-9668-104B-B0C4-25D9EA956405}" type="presOf" srcId="{0017D6F2-3F0C-4D55-9C93-4ADC4A8AAFE1}" destId="{5E62D9BE-676C-734F-883E-82CA346C431F}" srcOrd="0" destOrd="0" presId="urn:microsoft.com/office/officeart/2005/8/layout/vList2"/>
    <dgm:cxn modelId="{90E27F17-9B38-4932-B5C7-4CE8F06441BE}" srcId="{D8572367-6BC7-4614-A356-2DCEB31BE220}" destId="{0017D6F2-3F0C-4D55-9C93-4ADC4A8AAFE1}" srcOrd="1" destOrd="0" parTransId="{0ADBB39A-09C6-4073-B0C2-DF78A3CBA1A0}" sibTransId="{51425BDA-02EF-461A-B988-5E2F3DEA157A}"/>
    <dgm:cxn modelId="{485D6527-E54C-4D46-935D-E204B0123464}" type="presOf" srcId="{A22DC2A6-7D90-4976-88B6-AD308BA255B6}" destId="{6E3B0598-6F4A-1B49-A844-99B954BC4C30}" srcOrd="0" destOrd="0" presId="urn:microsoft.com/office/officeart/2005/8/layout/vList2"/>
    <dgm:cxn modelId="{5F3ADC3D-80E0-AC4D-8B9A-0F3C3A2E642D}" type="presOf" srcId="{73F7C693-7B9B-4B39-8267-3A43D1E3609B}" destId="{89AC8948-8486-444A-B59B-474B1B60B9A0}" srcOrd="0" destOrd="0" presId="urn:microsoft.com/office/officeart/2005/8/layout/vList2"/>
    <dgm:cxn modelId="{D3603A49-A5B6-C44F-9718-C85D50A262FC}" type="presOf" srcId="{2F63E1E6-CB30-43C3-9C2D-7B0C6AC3E4FD}" destId="{9D2B95C7-9BAF-3443-A1CD-DB4498983590}" srcOrd="0" destOrd="0" presId="urn:microsoft.com/office/officeart/2005/8/layout/vList2"/>
    <dgm:cxn modelId="{65995E68-EF39-4287-AB7F-72C6D6CFE8C8}" srcId="{D8572367-6BC7-4614-A356-2DCEB31BE220}" destId="{73F7C693-7B9B-4B39-8267-3A43D1E3609B}" srcOrd="4" destOrd="0" parTransId="{22FA689B-94AB-4F2B-97A4-E118BE99F940}" sibTransId="{8294FEFC-FFBB-4FC6-BAF7-82B0F3E8F3B2}"/>
    <dgm:cxn modelId="{01306777-3A93-47E1-A73D-A6FF08D3DBA9}" srcId="{D8572367-6BC7-4614-A356-2DCEB31BE220}" destId="{2F63E1E6-CB30-43C3-9C2D-7B0C6AC3E4FD}" srcOrd="2" destOrd="0" parTransId="{A5881461-9EB4-4872-AD27-E25D951C275A}" sibTransId="{43083D37-2D9D-45E3-828A-BA2925909B6A}"/>
    <dgm:cxn modelId="{8A11A3AA-8C7D-F744-B827-56E0735A9CBE}" type="presOf" srcId="{D8572367-6BC7-4614-A356-2DCEB31BE220}" destId="{AC20506B-E7DE-BA40-BE37-50EE10CF2624}" srcOrd="0" destOrd="0" presId="urn:microsoft.com/office/officeart/2005/8/layout/vList2"/>
    <dgm:cxn modelId="{45C092B0-BE04-4A7D-B3B4-EBB876E7137A}" srcId="{D8572367-6BC7-4614-A356-2DCEB31BE220}" destId="{72519118-1E7A-4D80-9498-CFAF89B71FDE}" srcOrd="0" destOrd="0" parTransId="{BA38852B-B9E4-4B21-86E6-6725F2D37E6C}" sibTransId="{D56B51C9-ADB5-48D1-B937-5753DAF6639A}"/>
    <dgm:cxn modelId="{E760ADB7-E956-F441-8468-A28B16673F26}" type="presOf" srcId="{5B0076E7-9D3E-4C7D-99BF-D9E29661252D}" destId="{B26BD7AF-0984-044F-B328-81FA0AFBB6C8}" srcOrd="0" destOrd="0" presId="urn:microsoft.com/office/officeart/2005/8/layout/vList2"/>
    <dgm:cxn modelId="{8CC24CB8-6103-49A4-9371-9D2E3A55BE29}" srcId="{D8572367-6BC7-4614-A356-2DCEB31BE220}" destId="{A22DC2A6-7D90-4976-88B6-AD308BA255B6}" srcOrd="3" destOrd="0" parTransId="{E8DDE6C9-97AA-449E-B6D1-0BFC6EB40FD4}" sibTransId="{E0A139DB-5022-4EFE-8124-C21D8A41DAC9}"/>
    <dgm:cxn modelId="{727B03D4-C64F-43AD-B71C-AA876F89A320}" srcId="{D8572367-6BC7-4614-A356-2DCEB31BE220}" destId="{5B0076E7-9D3E-4C7D-99BF-D9E29661252D}" srcOrd="5" destOrd="0" parTransId="{39CD2A55-E545-4F65-B54D-7F6A5979C97C}" sibTransId="{AE435096-AC59-417C-8A86-DE011587BC35}"/>
    <dgm:cxn modelId="{2AAF01F3-5625-8B40-B8C2-129D23537E9E}" type="presOf" srcId="{72519118-1E7A-4D80-9498-CFAF89B71FDE}" destId="{BF0E5D94-9263-6F4D-8427-E277407645BF}" srcOrd="0" destOrd="0" presId="urn:microsoft.com/office/officeart/2005/8/layout/vList2"/>
    <dgm:cxn modelId="{1129C11E-4135-2D48-A1BC-E462CAFF35C1}" type="presParOf" srcId="{AC20506B-E7DE-BA40-BE37-50EE10CF2624}" destId="{BF0E5D94-9263-6F4D-8427-E277407645BF}" srcOrd="0" destOrd="0" presId="urn:microsoft.com/office/officeart/2005/8/layout/vList2"/>
    <dgm:cxn modelId="{58ECF586-3AA1-1C4E-8776-9BD1B481FC40}" type="presParOf" srcId="{AC20506B-E7DE-BA40-BE37-50EE10CF2624}" destId="{2B66EA3C-30AE-204D-9C66-D2F9B154BC06}" srcOrd="1" destOrd="0" presId="urn:microsoft.com/office/officeart/2005/8/layout/vList2"/>
    <dgm:cxn modelId="{2AC63080-514D-934E-B3ED-1817C5A0DB72}" type="presParOf" srcId="{AC20506B-E7DE-BA40-BE37-50EE10CF2624}" destId="{5E62D9BE-676C-734F-883E-82CA346C431F}" srcOrd="2" destOrd="0" presId="urn:microsoft.com/office/officeart/2005/8/layout/vList2"/>
    <dgm:cxn modelId="{78D17B8D-9D39-824E-B291-95367DE22497}" type="presParOf" srcId="{AC20506B-E7DE-BA40-BE37-50EE10CF2624}" destId="{9EF4B257-2530-5245-AE5B-A576D2622847}" srcOrd="3" destOrd="0" presId="urn:microsoft.com/office/officeart/2005/8/layout/vList2"/>
    <dgm:cxn modelId="{C4D4A6EB-5339-A64C-8D6E-B3E0ECCEA699}" type="presParOf" srcId="{AC20506B-E7DE-BA40-BE37-50EE10CF2624}" destId="{9D2B95C7-9BAF-3443-A1CD-DB4498983590}" srcOrd="4" destOrd="0" presId="urn:microsoft.com/office/officeart/2005/8/layout/vList2"/>
    <dgm:cxn modelId="{5FDB44FC-D6AD-A840-AC7D-CECF8DD9CA1E}" type="presParOf" srcId="{AC20506B-E7DE-BA40-BE37-50EE10CF2624}" destId="{D21DB5C2-939B-B748-94BB-968BC2FF7A8B}" srcOrd="5" destOrd="0" presId="urn:microsoft.com/office/officeart/2005/8/layout/vList2"/>
    <dgm:cxn modelId="{AC78627C-C825-F445-BB3C-D5385EABF2C2}" type="presParOf" srcId="{AC20506B-E7DE-BA40-BE37-50EE10CF2624}" destId="{6E3B0598-6F4A-1B49-A844-99B954BC4C30}" srcOrd="6" destOrd="0" presId="urn:microsoft.com/office/officeart/2005/8/layout/vList2"/>
    <dgm:cxn modelId="{89EB99FC-6231-EF42-9FA3-2FC5DB696555}" type="presParOf" srcId="{AC20506B-E7DE-BA40-BE37-50EE10CF2624}" destId="{317169BC-4AF4-164D-AF69-6AC892494D78}" srcOrd="7" destOrd="0" presId="urn:microsoft.com/office/officeart/2005/8/layout/vList2"/>
    <dgm:cxn modelId="{E0983DF1-C028-E849-93F6-CD94026FBDF3}" type="presParOf" srcId="{AC20506B-E7DE-BA40-BE37-50EE10CF2624}" destId="{89AC8948-8486-444A-B59B-474B1B60B9A0}" srcOrd="8" destOrd="0" presId="urn:microsoft.com/office/officeart/2005/8/layout/vList2"/>
    <dgm:cxn modelId="{028777F6-1A8B-1B4A-B554-475A018C83F6}" type="presParOf" srcId="{AC20506B-E7DE-BA40-BE37-50EE10CF2624}" destId="{00054F8D-A987-4246-B25D-81D7C000B1F8}" srcOrd="9" destOrd="0" presId="urn:microsoft.com/office/officeart/2005/8/layout/vList2"/>
    <dgm:cxn modelId="{712AD515-2A4F-8C46-B45C-78528CE073E3}" type="presParOf" srcId="{AC20506B-E7DE-BA40-BE37-50EE10CF2624}" destId="{B26BD7AF-0984-044F-B328-81FA0AFBB6C8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F1DF97-E785-FB48-B92C-263721E3F70E}">
      <dsp:nvSpPr>
        <dsp:cNvPr id="0" name=""/>
        <dsp:cNvSpPr/>
      </dsp:nvSpPr>
      <dsp:spPr>
        <a:xfrm>
          <a:off x="0" y="0"/>
          <a:ext cx="8722360" cy="930592"/>
        </a:xfrm>
        <a:prstGeom prst="roundRect">
          <a:avLst>
            <a:gd name="adj" fmla="val 10000"/>
          </a:avLst>
        </a:prstGeom>
        <a:solidFill>
          <a:srgbClr val="FAE9E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 dirty="0">
              <a:solidFill>
                <a:schemeClr val="tx1"/>
              </a:solidFill>
            </a:rPr>
            <a:t>D</a:t>
          </a:r>
          <a:r>
            <a:rPr lang="en-AU" sz="2200" b="0" i="0" kern="1200" dirty="0">
              <a:solidFill>
                <a:schemeClr val="tx1"/>
              </a:solidFill>
            </a:rPr>
            <a:t>esign process and decisions</a:t>
          </a:r>
          <a:endParaRPr lang="en-US" sz="2200" kern="1200" dirty="0">
            <a:solidFill>
              <a:schemeClr val="tx1"/>
            </a:solidFill>
          </a:endParaRPr>
        </a:p>
      </dsp:txBody>
      <dsp:txXfrm>
        <a:off x="27256" y="27256"/>
        <a:ext cx="7718178" cy="876080"/>
      </dsp:txXfrm>
    </dsp:sp>
    <dsp:sp modelId="{BAFC54F8-38F4-874E-9188-B8634C5D38EF}">
      <dsp:nvSpPr>
        <dsp:cNvPr id="0" name=""/>
        <dsp:cNvSpPr/>
      </dsp:nvSpPr>
      <dsp:spPr>
        <a:xfrm>
          <a:off x="769619" y="1085691"/>
          <a:ext cx="8722360" cy="930592"/>
        </a:xfrm>
        <a:prstGeom prst="roundRect">
          <a:avLst>
            <a:gd name="adj" fmla="val 10000"/>
          </a:avLst>
        </a:prstGeom>
        <a:solidFill>
          <a:srgbClr val="FAE9E0"/>
        </a:solidFill>
        <a:ln w="127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b="0" i="0" kern="1200" dirty="0">
              <a:solidFill>
                <a:schemeClr val="tx1"/>
              </a:solidFill>
            </a:rPr>
            <a:t>Portfolio website and its features</a:t>
          </a:r>
          <a:endParaRPr lang="en-US" sz="2200" kern="1200" dirty="0">
            <a:solidFill>
              <a:schemeClr val="tx1"/>
            </a:solidFill>
          </a:endParaRPr>
        </a:p>
      </dsp:txBody>
      <dsp:txXfrm>
        <a:off x="796875" y="1112947"/>
        <a:ext cx="7293342" cy="876080"/>
      </dsp:txXfrm>
    </dsp:sp>
    <dsp:sp modelId="{80917BA6-D865-5E46-A88B-E3F433139EFC}">
      <dsp:nvSpPr>
        <dsp:cNvPr id="0" name=""/>
        <dsp:cNvSpPr/>
      </dsp:nvSpPr>
      <dsp:spPr>
        <a:xfrm>
          <a:off x="1539239" y="2171382"/>
          <a:ext cx="8722360" cy="930592"/>
        </a:xfrm>
        <a:prstGeom prst="roundRect">
          <a:avLst>
            <a:gd name="adj" fmla="val 10000"/>
          </a:avLst>
        </a:prstGeom>
        <a:solidFill>
          <a:srgbClr val="FAE9E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 dirty="0">
              <a:solidFill>
                <a:schemeClr val="tx1"/>
              </a:solidFill>
            </a:rPr>
            <a:t>Review of d</a:t>
          </a:r>
          <a:r>
            <a:rPr lang="en-AU" sz="2200" b="0" i="0" kern="1200" dirty="0">
              <a:solidFill>
                <a:schemeClr val="tx1"/>
              </a:solidFill>
            </a:rPr>
            <a:t>evelopment/build process </a:t>
          </a:r>
        </a:p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b="0" i="0" kern="1200" dirty="0">
              <a:solidFill>
                <a:schemeClr val="tx1"/>
              </a:solidFill>
            </a:rPr>
            <a:t>with challenges, ethical issues, favourite parts.</a:t>
          </a:r>
          <a:endParaRPr lang="en-US" sz="2200" kern="1200" dirty="0">
            <a:solidFill>
              <a:schemeClr val="tx1"/>
            </a:solidFill>
          </a:endParaRPr>
        </a:p>
      </dsp:txBody>
      <dsp:txXfrm>
        <a:off x="1566495" y="2198638"/>
        <a:ext cx="7293342" cy="876080"/>
      </dsp:txXfrm>
    </dsp:sp>
    <dsp:sp modelId="{963DA444-461A-7C4B-8F4C-8655DEAB31B6}">
      <dsp:nvSpPr>
        <dsp:cNvPr id="0" name=""/>
        <dsp:cNvSpPr/>
      </dsp:nvSpPr>
      <dsp:spPr>
        <a:xfrm>
          <a:off x="8117474" y="705699"/>
          <a:ext cx="604885" cy="604885"/>
        </a:xfrm>
        <a:prstGeom prst="downArrow">
          <a:avLst>
            <a:gd name="adj1" fmla="val 55000"/>
            <a:gd name="adj2" fmla="val 45000"/>
          </a:avLst>
        </a:prstGeom>
        <a:solidFill>
          <a:srgbClr val="B6E3D3">
            <a:alpha val="90000"/>
          </a:srgb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253573" y="705699"/>
        <a:ext cx="332687" cy="455176"/>
      </dsp:txXfrm>
    </dsp:sp>
    <dsp:sp modelId="{1399F558-3D08-944F-9DAC-C1BFE7B060EB}">
      <dsp:nvSpPr>
        <dsp:cNvPr id="0" name=""/>
        <dsp:cNvSpPr/>
      </dsp:nvSpPr>
      <dsp:spPr>
        <a:xfrm>
          <a:off x="8887094" y="1785186"/>
          <a:ext cx="604885" cy="604885"/>
        </a:xfrm>
        <a:prstGeom prst="downArrow">
          <a:avLst>
            <a:gd name="adj1" fmla="val 55000"/>
            <a:gd name="adj2" fmla="val 45000"/>
          </a:avLst>
        </a:prstGeom>
        <a:solidFill>
          <a:srgbClr val="B6E3D3">
            <a:alpha val="90000"/>
          </a:srgb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023193" y="1785186"/>
        <a:ext cx="332687" cy="4551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0E5D94-9263-6F4D-8427-E277407645BF}">
      <dsp:nvSpPr>
        <dsp:cNvPr id="0" name=""/>
        <dsp:cNvSpPr/>
      </dsp:nvSpPr>
      <dsp:spPr>
        <a:xfrm>
          <a:off x="0" y="2991"/>
          <a:ext cx="7729728" cy="468000"/>
        </a:xfrm>
        <a:prstGeom prst="roundRect">
          <a:avLst/>
        </a:prstGeom>
        <a:solidFill>
          <a:srgbClr val="FAE9E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i="0" kern="1200">
              <a:solidFill>
                <a:schemeClr val="tx1"/>
              </a:solidFill>
            </a:rPr>
            <a:t>Sitemap</a:t>
          </a:r>
          <a:endParaRPr lang="en-US" sz="2000" kern="1200">
            <a:solidFill>
              <a:schemeClr val="tx1"/>
            </a:solidFill>
          </a:endParaRPr>
        </a:p>
      </dsp:txBody>
      <dsp:txXfrm>
        <a:off x="22846" y="25837"/>
        <a:ext cx="7684036" cy="422308"/>
      </dsp:txXfrm>
    </dsp:sp>
    <dsp:sp modelId="{5E62D9BE-676C-734F-883E-82CA346C431F}">
      <dsp:nvSpPr>
        <dsp:cNvPr id="0" name=""/>
        <dsp:cNvSpPr/>
      </dsp:nvSpPr>
      <dsp:spPr>
        <a:xfrm>
          <a:off x="0" y="528591"/>
          <a:ext cx="7729728" cy="468000"/>
        </a:xfrm>
        <a:prstGeom prst="roundRect">
          <a:avLst/>
        </a:prstGeom>
        <a:solidFill>
          <a:srgbClr val="FAE9E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>
              <a:solidFill>
                <a:schemeClr val="tx1"/>
              </a:solidFill>
            </a:rPr>
            <a:t>Website inspiration</a:t>
          </a:r>
          <a:endParaRPr lang="en-US" sz="2000" kern="1200">
            <a:solidFill>
              <a:schemeClr val="tx1"/>
            </a:solidFill>
          </a:endParaRPr>
        </a:p>
      </dsp:txBody>
      <dsp:txXfrm>
        <a:off x="22846" y="551437"/>
        <a:ext cx="7684036" cy="422308"/>
      </dsp:txXfrm>
    </dsp:sp>
    <dsp:sp modelId="{9D2B95C7-9BAF-3443-A1CD-DB4498983590}">
      <dsp:nvSpPr>
        <dsp:cNvPr id="0" name=""/>
        <dsp:cNvSpPr/>
      </dsp:nvSpPr>
      <dsp:spPr>
        <a:xfrm>
          <a:off x="0" y="1054191"/>
          <a:ext cx="7729728" cy="468000"/>
        </a:xfrm>
        <a:prstGeom prst="roundRect">
          <a:avLst/>
        </a:prstGeom>
        <a:solidFill>
          <a:srgbClr val="FAE9E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>
              <a:solidFill>
                <a:schemeClr val="tx1"/>
              </a:solidFill>
            </a:rPr>
            <a:t>Colour palette decision and contrast checker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22846" y="1077037"/>
        <a:ext cx="7684036" cy="422308"/>
      </dsp:txXfrm>
    </dsp:sp>
    <dsp:sp modelId="{6E3B0598-6F4A-1B49-A844-99B954BC4C30}">
      <dsp:nvSpPr>
        <dsp:cNvPr id="0" name=""/>
        <dsp:cNvSpPr/>
      </dsp:nvSpPr>
      <dsp:spPr>
        <a:xfrm>
          <a:off x="0" y="1579791"/>
          <a:ext cx="7729728" cy="468000"/>
        </a:xfrm>
        <a:prstGeom prst="roundRect">
          <a:avLst/>
        </a:prstGeom>
        <a:solidFill>
          <a:srgbClr val="FAE9E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>
              <a:solidFill>
                <a:schemeClr val="tx1"/>
              </a:solidFill>
            </a:rPr>
            <a:t>Font pairing</a:t>
          </a:r>
          <a:endParaRPr lang="en-US" sz="2000" kern="1200">
            <a:solidFill>
              <a:schemeClr val="tx1"/>
            </a:solidFill>
          </a:endParaRPr>
        </a:p>
      </dsp:txBody>
      <dsp:txXfrm>
        <a:off x="22846" y="1602637"/>
        <a:ext cx="7684036" cy="422308"/>
      </dsp:txXfrm>
    </dsp:sp>
    <dsp:sp modelId="{89AC8948-8486-444A-B59B-474B1B60B9A0}">
      <dsp:nvSpPr>
        <dsp:cNvPr id="0" name=""/>
        <dsp:cNvSpPr/>
      </dsp:nvSpPr>
      <dsp:spPr>
        <a:xfrm>
          <a:off x="0" y="2105391"/>
          <a:ext cx="7729728" cy="468000"/>
        </a:xfrm>
        <a:prstGeom prst="roundRect">
          <a:avLst/>
        </a:prstGeom>
        <a:solidFill>
          <a:srgbClr val="FAE9E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>
              <a:solidFill>
                <a:schemeClr val="tx1"/>
              </a:solidFill>
            </a:rPr>
            <a:t>Figma design</a:t>
          </a:r>
          <a:endParaRPr lang="en-US" sz="2000" kern="1200">
            <a:solidFill>
              <a:schemeClr val="tx1"/>
            </a:solidFill>
          </a:endParaRPr>
        </a:p>
      </dsp:txBody>
      <dsp:txXfrm>
        <a:off x="22846" y="2128237"/>
        <a:ext cx="7684036" cy="422308"/>
      </dsp:txXfrm>
    </dsp:sp>
    <dsp:sp modelId="{B26BD7AF-0984-044F-B328-81FA0AFBB6C8}">
      <dsp:nvSpPr>
        <dsp:cNvPr id="0" name=""/>
        <dsp:cNvSpPr/>
      </dsp:nvSpPr>
      <dsp:spPr>
        <a:xfrm>
          <a:off x="0" y="2630991"/>
          <a:ext cx="7729728" cy="468000"/>
        </a:xfrm>
        <a:prstGeom prst="roundRect">
          <a:avLst/>
        </a:prstGeom>
        <a:solidFill>
          <a:srgbClr val="FAE9E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i="0" kern="1200">
              <a:solidFill>
                <a:schemeClr val="tx1"/>
              </a:solidFill>
            </a:rPr>
            <a:t>Changes to the original design</a:t>
          </a:r>
          <a:endParaRPr lang="en-US" sz="2000" kern="1200">
            <a:solidFill>
              <a:schemeClr val="tx1"/>
            </a:solidFill>
          </a:endParaRPr>
        </a:p>
      </dsp:txBody>
      <dsp:txXfrm>
        <a:off x="22846" y="2653837"/>
        <a:ext cx="7684036" cy="4223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3D4DC8-583A-CF43-911B-7873FFF2EF25}" type="datetimeFigureOut">
              <a:rPr lang="en-AU" smtClean="0"/>
              <a:t>30/3/2023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24AC-4B74-DE4A-BA4D-9FA57EBD4C8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42517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Mobile navigation options. I could not do the scrolling webpage or an option that requires JavaScript, but I was determined to place a menu button as an option for mobile.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324AC-4B74-DE4A-BA4D-9FA57EBD4C81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3503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I thought I was good at picking colour combinations, but I took advice from the </a:t>
            </a:r>
            <a:r>
              <a:rPr lang="en-AU" dirty="0" err="1"/>
              <a:t>Edstem</a:t>
            </a:r>
            <a:r>
              <a:rPr lang="en-AU" dirty="0"/>
              <a:t> course and took a look at Canva.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324AC-4B74-DE4A-BA4D-9FA57EBD4C81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90171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324AC-4B74-DE4A-BA4D-9FA57EBD4C81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6609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324AC-4B74-DE4A-BA4D-9FA57EBD4C81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8278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324AC-4B74-DE4A-BA4D-9FA57EBD4C81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41172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324AC-4B74-DE4A-BA4D-9FA57EBD4C81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3467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180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42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78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335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70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800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177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50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114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48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03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AC2DBC7-6AF6-F044-9B0A-0C7ADFB97D0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F40258A-2D4D-6E4F-B422-E8AF69259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90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>
            <a:extLst>
              <a:ext uri="{FF2B5EF4-FFF2-40B4-BE49-F238E27FC236}">
                <a16:creationId xmlns:a16="http://schemas.microsoft.com/office/drawing/2014/main" id="{5D161529-E5D9-6284-557E-7C99A7501D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2266" r="846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8DC9C3-637E-1CF8-EF71-6EE4945F7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rgbClr val="B6E3D3"/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T1A2 – Portfolio Slide Deck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EAE53-2F09-3E4A-4A92-3D59779BF0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78990" y="4352544"/>
            <a:ext cx="2434019" cy="462344"/>
          </a:xfrm>
          <a:solidFill>
            <a:srgbClr val="B6E3D3"/>
          </a:solidFill>
          <a:ln w="38100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Edward Dougherty</a:t>
            </a:r>
          </a:p>
        </p:txBody>
      </p:sp>
    </p:spTree>
    <p:extLst>
      <p:ext uri="{BB962C8B-B14F-4D97-AF65-F5344CB8AC3E}">
        <p14:creationId xmlns:p14="http://schemas.microsoft.com/office/powerpoint/2010/main" val="2355843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CEF38FE1-6CA5-9C01-EB23-FFBBD87C4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19" y="953360"/>
            <a:ext cx="11374561" cy="49512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48F013-5B21-617E-D914-DB8B3C7C9176}"/>
              </a:ext>
            </a:extLst>
          </p:cNvPr>
          <p:cNvSpPr txBox="1"/>
          <p:nvPr/>
        </p:nvSpPr>
        <p:spPr>
          <a:xfrm>
            <a:off x="695325" y="5740430"/>
            <a:ext cx="11087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I had chosen to move some text around for ease of coding. I did not want every element to be using an absolute position, the end product uses flex box instead.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CBC5803-25C9-E369-7869-52B25EA60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13" y="86447"/>
            <a:ext cx="2819400" cy="671513"/>
          </a:xfrm>
          <a:solidFill>
            <a:srgbClr val="B6E3D3"/>
          </a:solidFill>
        </p:spPr>
        <p:txBody>
          <a:bodyPr>
            <a:normAutofit fontScale="90000"/>
          </a:bodyPr>
          <a:lstStyle/>
          <a:p>
            <a:r>
              <a:rPr lang="en-AU" dirty="0"/>
              <a:t>Wireframe</a:t>
            </a:r>
          </a:p>
        </p:txBody>
      </p:sp>
    </p:spTree>
    <p:extLst>
      <p:ext uri="{BB962C8B-B14F-4D97-AF65-F5344CB8AC3E}">
        <p14:creationId xmlns:p14="http://schemas.microsoft.com/office/powerpoint/2010/main" val="4232344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A7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B6E3D3"/>
          </a:solidFill>
        </p:spPr>
        <p:txBody>
          <a:bodyPr/>
          <a:lstStyle/>
          <a:p>
            <a:r>
              <a:rPr lang="en-US" dirty="0"/>
              <a:t>Website Build Process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5D5E8C5-1AB0-140F-7D09-3719526AD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2066545"/>
          </a:xfrm>
          <a:solidFill>
            <a:srgbClr val="FAE9E0"/>
          </a:solidFill>
          <a:ln w="38100">
            <a:solidFill>
              <a:srgbClr val="404040"/>
            </a:solidFill>
          </a:ln>
        </p:spPr>
        <p:txBody>
          <a:bodyPr anchor="ctr">
            <a:normAutofit/>
          </a:bodyPr>
          <a:lstStyle/>
          <a:p>
            <a:r>
              <a:rPr lang="en-AU" sz="1600" dirty="0">
                <a:latin typeface="LatoWeb"/>
              </a:rPr>
              <a:t>Folder and file structure</a:t>
            </a:r>
          </a:p>
          <a:p>
            <a:r>
              <a:rPr lang="en-AU" sz="1600" dirty="0">
                <a:latin typeface="LatoWeb"/>
              </a:rPr>
              <a:t>Default colours, fonts, and viewport sizes as partial </a:t>
            </a:r>
            <a:r>
              <a:rPr lang="en-AU" sz="1600" dirty="0" err="1">
                <a:latin typeface="LatoWeb"/>
              </a:rPr>
              <a:t>scss</a:t>
            </a:r>
            <a:r>
              <a:rPr lang="en-AU" sz="1600" dirty="0">
                <a:latin typeface="LatoWeb"/>
              </a:rPr>
              <a:t> files.</a:t>
            </a:r>
          </a:p>
          <a:p>
            <a:r>
              <a:rPr lang="en-AU" sz="1600" dirty="0">
                <a:latin typeface="LatoWeb"/>
              </a:rPr>
              <a:t>Mobile first approach. </a:t>
            </a:r>
          </a:p>
          <a:p>
            <a:r>
              <a:rPr lang="en-AU" sz="1600" dirty="0">
                <a:latin typeface="LatoWeb"/>
              </a:rPr>
              <a:t>Media queries were used after all mobile pages were completed</a:t>
            </a:r>
          </a:p>
          <a:p>
            <a:r>
              <a:rPr lang="en-AU" sz="1600" dirty="0">
                <a:latin typeface="LatoWeb"/>
              </a:rPr>
              <a:t>Once completed debugging and animations were added</a:t>
            </a:r>
          </a:p>
        </p:txBody>
      </p:sp>
    </p:spTree>
    <p:extLst>
      <p:ext uri="{BB962C8B-B14F-4D97-AF65-F5344CB8AC3E}">
        <p14:creationId xmlns:p14="http://schemas.microsoft.com/office/powerpoint/2010/main" val="4220769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34" y="112613"/>
            <a:ext cx="2970328" cy="679958"/>
          </a:xfrm>
          <a:solidFill>
            <a:srgbClr val="B6E3D3"/>
          </a:solidFill>
        </p:spPr>
        <p:txBody>
          <a:bodyPr>
            <a:normAutofit fontScale="90000"/>
          </a:bodyPr>
          <a:lstStyle/>
          <a:p>
            <a:r>
              <a:rPr lang="en-US" dirty="0"/>
              <a:t>Home Page</a:t>
            </a:r>
          </a:p>
        </p:txBody>
      </p:sp>
      <p:pic>
        <p:nvPicPr>
          <p:cNvPr id="4" name="Content Placeholder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2FB9635-E918-6AE7-19CC-88E43AE567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50012" y="1855041"/>
            <a:ext cx="4396452" cy="2985180"/>
          </a:xfrm>
        </p:spPr>
      </p:pic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E545929-C19C-85EC-B939-4CB4AA978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099" y="1839779"/>
            <a:ext cx="2257346" cy="2985181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1C28F04-9F5F-170C-7625-D46272024D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0484" y="1858681"/>
            <a:ext cx="1687048" cy="2985181"/>
          </a:xfrm>
          <a:prstGeom prst="rect">
            <a:avLst/>
          </a:prstGeom>
        </p:spPr>
      </p:pic>
      <p:pic>
        <p:nvPicPr>
          <p:cNvPr id="11" name="Picture 10" descr="Text, letter&#10;&#10;Description automatically generated">
            <a:extLst>
              <a:ext uri="{FF2B5EF4-FFF2-40B4-BE49-F238E27FC236}">
                <a16:creationId xmlns:a16="http://schemas.microsoft.com/office/drawing/2014/main" id="{80DD5E4B-9972-3CC8-8C08-B9FB68D199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192" y="1858682"/>
            <a:ext cx="1690022" cy="298517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5F71C9B-61A3-7364-C9D1-594E91234374}"/>
              </a:ext>
            </a:extLst>
          </p:cNvPr>
          <p:cNvSpPr txBox="1"/>
          <p:nvPr/>
        </p:nvSpPr>
        <p:spPr>
          <a:xfrm>
            <a:off x="8248616" y="557684"/>
            <a:ext cx="2970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Hover elements for each page as a way of interactivity.</a:t>
            </a:r>
          </a:p>
          <a:p>
            <a:r>
              <a:rPr lang="en-US" dirty="0"/>
              <a:t>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082B44-B839-D802-4CAD-6DC00CF87A73}"/>
              </a:ext>
            </a:extLst>
          </p:cNvPr>
          <p:cNvSpPr txBox="1"/>
          <p:nvPr/>
        </p:nvSpPr>
        <p:spPr>
          <a:xfrm>
            <a:off x="158633" y="1019349"/>
            <a:ext cx="37847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Hamburger menu using a checkbox with menu overlay.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8FB85F-944C-E70B-23A2-E31E8B879FBA}"/>
              </a:ext>
            </a:extLst>
          </p:cNvPr>
          <p:cNvSpPr txBox="1"/>
          <p:nvPr/>
        </p:nvSpPr>
        <p:spPr>
          <a:xfrm>
            <a:off x="4570099" y="5102747"/>
            <a:ext cx="6613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Scalable elements using font size rem and width clamps on elements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53A3D36-254E-19F1-9146-77D4D0E04047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2051010" y="1665680"/>
            <a:ext cx="339230" cy="2267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44EF7EB-97E3-37E6-FAE2-9DD134CAABA6}"/>
              </a:ext>
            </a:extLst>
          </p:cNvPr>
          <p:cNvCxnSpPr>
            <a:cxnSpLocks/>
            <a:stCxn id="18" idx="2"/>
            <a:endCxn id="9" idx="0"/>
          </p:cNvCxnSpPr>
          <p:nvPr/>
        </p:nvCxnSpPr>
        <p:spPr>
          <a:xfrm>
            <a:off x="2051010" y="1665680"/>
            <a:ext cx="1452998" cy="19300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EE6AFB0-1FD2-EAE8-0534-9D47A80A1425}"/>
              </a:ext>
            </a:extLst>
          </p:cNvPr>
          <p:cNvSpPr txBox="1"/>
          <p:nvPr/>
        </p:nvSpPr>
        <p:spPr>
          <a:xfrm>
            <a:off x="6096000" y="1023214"/>
            <a:ext cx="15132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Visible header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B1D4E2-6388-414E-055C-7FBEC1DA103D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6852646" y="1392546"/>
            <a:ext cx="1490459" cy="47662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EA40570-705B-CF96-4D61-0368C95888BD}"/>
              </a:ext>
            </a:extLst>
          </p:cNvPr>
          <p:cNvCxnSpPr>
            <a:cxnSpLocks/>
          </p:cNvCxnSpPr>
          <p:nvPr/>
        </p:nvCxnSpPr>
        <p:spPr>
          <a:xfrm flipH="1">
            <a:off x="5413623" y="1395004"/>
            <a:ext cx="1452515" cy="4447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E05E624-D806-BAD5-DDD0-B7ADF8BE5384}"/>
              </a:ext>
            </a:extLst>
          </p:cNvPr>
          <p:cNvCxnSpPr>
            <a:cxnSpLocks/>
          </p:cNvCxnSpPr>
          <p:nvPr/>
        </p:nvCxnSpPr>
        <p:spPr>
          <a:xfrm flipH="1" flipV="1">
            <a:off x="5800725" y="4143357"/>
            <a:ext cx="1065413" cy="9593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FC24BB4-F9D9-1F18-E366-60415EC05E9D}"/>
              </a:ext>
            </a:extLst>
          </p:cNvPr>
          <p:cNvCxnSpPr>
            <a:cxnSpLocks/>
          </p:cNvCxnSpPr>
          <p:nvPr/>
        </p:nvCxnSpPr>
        <p:spPr>
          <a:xfrm flipV="1">
            <a:off x="6886646" y="3814763"/>
            <a:ext cx="1024018" cy="12879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57A181F-51E9-3112-3A3A-C5012BD05EB3}"/>
              </a:ext>
            </a:extLst>
          </p:cNvPr>
          <p:cNvCxnSpPr>
            <a:cxnSpLocks/>
          </p:cNvCxnSpPr>
          <p:nvPr/>
        </p:nvCxnSpPr>
        <p:spPr>
          <a:xfrm>
            <a:off x="9574732" y="1204015"/>
            <a:ext cx="566258" cy="7394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94E64BE0-7B16-BB66-AB8E-707CF1FDF4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225" y="5735230"/>
            <a:ext cx="3860800" cy="6604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1C1C30C-7F71-5FDC-8641-31E714A38A58}"/>
              </a:ext>
            </a:extLst>
          </p:cNvPr>
          <p:cNvSpPr txBox="1"/>
          <p:nvPr/>
        </p:nvSpPr>
        <p:spPr>
          <a:xfrm>
            <a:off x="210628" y="5069997"/>
            <a:ext cx="4476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 click, the menu is moved left using translate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2876DAB-4A18-2BDA-4CCF-1978B51C75B1}"/>
              </a:ext>
            </a:extLst>
          </p:cNvPr>
          <p:cNvSpPr txBox="1"/>
          <p:nvPr/>
        </p:nvSpPr>
        <p:spPr>
          <a:xfrm>
            <a:off x="8881331" y="5635832"/>
            <a:ext cx="25193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Challenges: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Menu button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Header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Social media icons</a:t>
            </a:r>
          </a:p>
        </p:txBody>
      </p:sp>
    </p:spTree>
    <p:extLst>
      <p:ext uri="{BB962C8B-B14F-4D97-AF65-F5344CB8AC3E}">
        <p14:creationId xmlns:p14="http://schemas.microsoft.com/office/powerpoint/2010/main" val="2371742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8EB4E92E-BE18-C5E6-E56D-2C5A39FE0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191" y="1858681"/>
            <a:ext cx="1689612" cy="2981669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504830A1-477C-9E75-3EE7-1734D8B69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482" y="1855171"/>
            <a:ext cx="1682459" cy="2985179"/>
          </a:xfrm>
          <a:prstGeom prst="rect">
            <a:avLst/>
          </a:prstGeom>
        </p:spPr>
      </p:pic>
      <p:pic>
        <p:nvPicPr>
          <p:cNvPr id="12" name="Picture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E2A3645-04DD-0D98-2FFA-05E806E1E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0012" y="1843419"/>
            <a:ext cx="4396452" cy="2990427"/>
          </a:xfrm>
          <a:prstGeom prst="rect">
            <a:avLst/>
          </a:prstGeom>
        </p:spPr>
      </p:pic>
      <p:pic>
        <p:nvPicPr>
          <p:cNvPr id="13" name="Picture 12" descr="Text, letter&#10;&#10;Description automatically generated">
            <a:extLst>
              <a:ext uri="{FF2B5EF4-FFF2-40B4-BE49-F238E27FC236}">
                <a16:creationId xmlns:a16="http://schemas.microsoft.com/office/drawing/2014/main" id="{F1B72F88-1C0A-906A-2518-05BD4BD4FB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0097" y="1855171"/>
            <a:ext cx="2236650" cy="29734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33" y="112613"/>
            <a:ext cx="2970329" cy="679958"/>
          </a:xfrm>
          <a:solidFill>
            <a:srgbClr val="B6E3D3"/>
          </a:solidFill>
        </p:spPr>
        <p:txBody>
          <a:bodyPr>
            <a:normAutofit fontScale="90000"/>
          </a:bodyPr>
          <a:lstStyle/>
          <a:p>
            <a:r>
              <a:rPr lang="en-AU" b="0" i="0" dirty="0">
                <a:solidFill>
                  <a:schemeClr val="tx1"/>
                </a:solidFill>
              </a:rPr>
              <a:t>About </a:t>
            </a:r>
            <a:r>
              <a:rPr lang="en-US" dirty="0"/>
              <a:t>Page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082B44-B839-D802-4CAD-6DC00CF87A73}"/>
              </a:ext>
            </a:extLst>
          </p:cNvPr>
          <p:cNvSpPr txBox="1"/>
          <p:nvPr/>
        </p:nvSpPr>
        <p:spPr>
          <a:xfrm>
            <a:off x="158633" y="1019349"/>
            <a:ext cx="4705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Heading shows users which page they are on, as well as allows users to go home.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53A3D36-254E-19F1-9146-77D4D0E04047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1428856" y="1665680"/>
            <a:ext cx="1082647" cy="32028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EE6AFB0-1FD2-EAE8-0534-9D47A80A1425}"/>
              </a:ext>
            </a:extLst>
          </p:cNvPr>
          <p:cNvSpPr txBox="1"/>
          <p:nvPr/>
        </p:nvSpPr>
        <p:spPr>
          <a:xfrm>
            <a:off x="6095999" y="945664"/>
            <a:ext cx="49032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Changed font shows users which page they are 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B1D4E2-6388-414E-055C-7FBEC1DA103D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8547629" y="1314996"/>
            <a:ext cx="1756727" cy="5509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EA40570-705B-CF96-4D61-0368C95888BD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895746" y="1314996"/>
            <a:ext cx="2651883" cy="5284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C594F46-6AA8-5F92-ECB2-D0F6574961A6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3427989" y="1314996"/>
            <a:ext cx="5119640" cy="14903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429CB92-9CE4-5902-F146-E96781578BA2}"/>
              </a:ext>
            </a:extLst>
          </p:cNvPr>
          <p:cNvSpPr txBox="1"/>
          <p:nvPr/>
        </p:nvSpPr>
        <p:spPr>
          <a:xfrm>
            <a:off x="4342940" y="5358338"/>
            <a:ext cx="3400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Simple animations on page load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7649C2D-D414-F17D-7BE3-B2AFD0783CB0}"/>
              </a:ext>
            </a:extLst>
          </p:cNvPr>
          <p:cNvCxnSpPr>
            <a:cxnSpLocks/>
            <a:stCxn id="38" idx="0"/>
          </p:cNvCxnSpPr>
          <p:nvPr/>
        </p:nvCxnSpPr>
        <p:spPr>
          <a:xfrm flipH="1" flipV="1">
            <a:off x="2511503" y="4614863"/>
            <a:ext cx="3531880" cy="7434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6FD559B-C375-05EE-5947-A395FA4648D1}"/>
              </a:ext>
            </a:extLst>
          </p:cNvPr>
          <p:cNvCxnSpPr>
            <a:cxnSpLocks/>
            <a:stCxn id="38" idx="0"/>
          </p:cNvCxnSpPr>
          <p:nvPr/>
        </p:nvCxnSpPr>
        <p:spPr>
          <a:xfrm flipH="1" flipV="1">
            <a:off x="5688422" y="3978257"/>
            <a:ext cx="354961" cy="138008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3DA959-A539-E6AB-582C-759CBC0E6861}"/>
              </a:ext>
            </a:extLst>
          </p:cNvPr>
          <p:cNvCxnSpPr>
            <a:cxnSpLocks/>
            <a:stCxn id="38" idx="0"/>
          </p:cNvCxnSpPr>
          <p:nvPr/>
        </p:nvCxnSpPr>
        <p:spPr>
          <a:xfrm flipV="1">
            <a:off x="6043383" y="4214760"/>
            <a:ext cx="2124954" cy="11435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952FD74F-66FD-A216-0CF7-B00AC8D2461A}"/>
              </a:ext>
            </a:extLst>
          </p:cNvPr>
          <p:cNvSpPr txBox="1"/>
          <p:nvPr/>
        </p:nvSpPr>
        <p:spPr>
          <a:xfrm>
            <a:off x="8843963" y="5585687"/>
            <a:ext cx="3101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Challenges: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Correct margins for views</a:t>
            </a:r>
          </a:p>
        </p:txBody>
      </p:sp>
    </p:spTree>
    <p:extLst>
      <p:ext uri="{BB962C8B-B14F-4D97-AF65-F5344CB8AC3E}">
        <p14:creationId xmlns:p14="http://schemas.microsoft.com/office/powerpoint/2010/main" val="2313980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7440716-8AED-40FC-801B-3FF597BE7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582" y="1859158"/>
            <a:ext cx="1706761" cy="2990795"/>
          </a:xfrm>
          <a:prstGeom prst="rect">
            <a:avLst/>
          </a:prstGeom>
        </p:spPr>
      </p:pic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330BE7C-18DF-10AD-C97B-B84B3C878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482" y="1855171"/>
            <a:ext cx="1706761" cy="2994782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FEA81581-4410-C228-E807-48DA8F627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098" y="1845568"/>
            <a:ext cx="2256632" cy="2994782"/>
          </a:xfrm>
          <a:prstGeom prst="rect">
            <a:avLst/>
          </a:prstGeo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190D7EB9-A08F-E638-85A8-BEAB1D17E7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1740" y="1843419"/>
            <a:ext cx="4404726" cy="29838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33" y="112613"/>
            <a:ext cx="2970329" cy="679958"/>
          </a:xfrm>
          <a:solidFill>
            <a:srgbClr val="B6E3D3"/>
          </a:solidFill>
        </p:spPr>
        <p:txBody>
          <a:bodyPr>
            <a:normAutofit fontScale="90000"/>
          </a:bodyPr>
          <a:lstStyle/>
          <a:p>
            <a:r>
              <a:rPr lang="en-AU" b="0" i="0" dirty="0">
                <a:solidFill>
                  <a:schemeClr val="tx1"/>
                </a:solidFill>
              </a:rPr>
              <a:t>Blog </a:t>
            </a:r>
            <a:r>
              <a:rPr lang="en-US" dirty="0"/>
              <a:t>Page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ACC15F-3EAB-C924-AF96-0777D106AFB9}"/>
              </a:ext>
            </a:extLst>
          </p:cNvPr>
          <p:cNvSpPr txBox="1"/>
          <p:nvPr/>
        </p:nvSpPr>
        <p:spPr>
          <a:xfrm>
            <a:off x="1532166" y="4974756"/>
            <a:ext cx="4166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CSS Grid changes with media breakpoints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9CF891E-159C-085B-3E86-F8A83E249D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8781" y="5500820"/>
            <a:ext cx="2346147" cy="123541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64BC661-FB51-D99A-BFE5-E5C76C7880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7161" y="5503251"/>
            <a:ext cx="3322506" cy="123541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3A6F08B-10FE-358F-A029-F447AFC1C3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41900" y="5503251"/>
            <a:ext cx="3604566" cy="1053967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ADBED7C1-7641-65ED-E738-CA430A5DFDFF}"/>
              </a:ext>
            </a:extLst>
          </p:cNvPr>
          <p:cNvSpPr txBox="1"/>
          <p:nvPr/>
        </p:nvSpPr>
        <p:spPr>
          <a:xfrm>
            <a:off x="8729664" y="168076"/>
            <a:ext cx="31013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Challenges: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images orientation were hard to keep at a scalable size while keeping their original aspect ratio.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B787C5-27F1-8DF3-0895-D5FCB93BA039}"/>
              </a:ext>
            </a:extLst>
          </p:cNvPr>
          <p:cNvSpPr txBox="1"/>
          <p:nvPr/>
        </p:nvSpPr>
        <p:spPr>
          <a:xfrm>
            <a:off x="3217034" y="390938"/>
            <a:ext cx="1706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Float right for images on even article numbers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57FB541-7373-F833-6F8A-BCF143BB38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45589" y="284370"/>
            <a:ext cx="3162281" cy="1477328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4F0AC82-EAD5-A8E6-F399-88AAC4944FB9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4070415" y="1314268"/>
            <a:ext cx="853380" cy="9787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C2AFB8C-B687-FA50-D2D4-38DDC71C4891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4070415" y="1314268"/>
            <a:ext cx="1175174" cy="1026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E179F31-3EA3-BAE5-3140-63AB26BDF000}"/>
              </a:ext>
            </a:extLst>
          </p:cNvPr>
          <p:cNvCxnSpPr>
            <a:cxnSpLocks/>
          </p:cNvCxnSpPr>
          <p:nvPr/>
        </p:nvCxnSpPr>
        <p:spPr>
          <a:xfrm flipV="1">
            <a:off x="1372848" y="4861326"/>
            <a:ext cx="0" cy="5518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481F0E0-CE11-46EE-B12C-E5FA9B9C95E4}"/>
              </a:ext>
            </a:extLst>
          </p:cNvPr>
          <p:cNvCxnSpPr>
            <a:cxnSpLocks/>
          </p:cNvCxnSpPr>
          <p:nvPr/>
        </p:nvCxnSpPr>
        <p:spPr>
          <a:xfrm flipV="1">
            <a:off x="5698414" y="4849953"/>
            <a:ext cx="0" cy="5518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4AF61FA-1A39-9599-5570-6262468A4E87}"/>
              </a:ext>
            </a:extLst>
          </p:cNvPr>
          <p:cNvCxnSpPr>
            <a:cxnSpLocks/>
          </p:cNvCxnSpPr>
          <p:nvPr/>
        </p:nvCxnSpPr>
        <p:spPr>
          <a:xfrm flipV="1">
            <a:off x="9644183" y="4929881"/>
            <a:ext cx="0" cy="5518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521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ext, application&#10;&#10;Description automatically generated">
            <a:extLst>
              <a:ext uri="{FF2B5EF4-FFF2-40B4-BE49-F238E27FC236}">
                <a16:creationId xmlns:a16="http://schemas.microsoft.com/office/drawing/2014/main" id="{5AD7B5FA-86ED-5CF0-922D-0EB4D3B3B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482" y="1842086"/>
            <a:ext cx="1702813" cy="2985179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A708371-FEAF-6874-DBB1-2606FD418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664" y="1830334"/>
            <a:ext cx="2257540" cy="3017135"/>
          </a:xfrm>
          <a:prstGeom prst="rect">
            <a:avLst/>
          </a:prstGeom>
        </p:spPr>
      </p:pic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058CF5F-8AD3-3F26-6096-3D65A42A53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4396" y="1842087"/>
            <a:ext cx="4404727" cy="2985542"/>
          </a:xfrm>
          <a:prstGeom prst="rect">
            <a:avLst/>
          </a:prstGeom>
        </p:spPr>
      </p:pic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F3C8F33-E807-FD94-0104-D70813B679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703" y="1842086"/>
            <a:ext cx="1695287" cy="29851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33" y="112613"/>
            <a:ext cx="3498967" cy="679958"/>
          </a:xfrm>
          <a:solidFill>
            <a:srgbClr val="B6E3D3"/>
          </a:solidFill>
        </p:spPr>
        <p:txBody>
          <a:bodyPr>
            <a:normAutofit fontScale="90000"/>
          </a:bodyPr>
          <a:lstStyle/>
          <a:p>
            <a:r>
              <a:rPr lang="en-AU" b="0" i="0" dirty="0">
                <a:solidFill>
                  <a:schemeClr val="tx1"/>
                </a:solidFill>
              </a:rPr>
              <a:t>Blog ENTRY </a:t>
            </a:r>
            <a:r>
              <a:rPr lang="en-US" dirty="0"/>
              <a:t>Page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8F5F1-EEBB-86C1-0450-E17C31F8B5FE}"/>
              </a:ext>
            </a:extLst>
          </p:cNvPr>
          <p:cNvSpPr txBox="1"/>
          <p:nvPr/>
        </p:nvSpPr>
        <p:spPr>
          <a:xfrm>
            <a:off x="801764" y="5193450"/>
            <a:ext cx="31844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‘Back to blog’ button for mobile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3138C0C-8515-853C-2A20-77B55293FAD9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2393989" y="4672013"/>
            <a:ext cx="692111" cy="52143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77B460D-556E-1B26-4FBD-21A445ABEF3B}"/>
              </a:ext>
            </a:extLst>
          </p:cNvPr>
          <p:cNvSpPr txBox="1"/>
          <p:nvPr/>
        </p:nvSpPr>
        <p:spPr>
          <a:xfrm>
            <a:off x="6238949" y="5688749"/>
            <a:ext cx="53959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Challenges: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became an issue using one </a:t>
            </a:r>
            <a:r>
              <a:rPr lang="en-US" dirty="0" err="1"/>
              <a:t>blog.css</a:t>
            </a:r>
            <a:r>
              <a:rPr lang="en-US" dirty="0"/>
              <a:t> file for the main page and entries</a:t>
            </a:r>
          </a:p>
        </p:txBody>
      </p:sp>
    </p:spTree>
    <p:extLst>
      <p:ext uri="{BB962C8B-B14F-4D97-AF65-F5344CB8AC3E}">
        <p14:creationId xmlns:p14="http://schemas.microsoft.com/office/powerpoint/2010/main" val="1592545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4B96A6EE-A1E9-6A2E-82B6-CE82C96F8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0455" y="1830334"/>
            <a:ext cx="4398667" cy="2993829"/>
          </a:xfrm>
          <a:prstGeom prst="rect">
            <a:avLst/>
          </a:prstGeom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C6784559-9ACD-FDEA-1BF5-34304478E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2546" y="1830334"/>
            <a:ext cx="2264176" cy="3017135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2AE89F8-D69F-56A5-0053-42C830CADA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435" y="1842086"/>
            <a:ext cx="1708113" cy="3017135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5E098C1-8D9E-FFC9-B156-87B755712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703" y="1842086"/>
            <a:ext cx="1699794" cy="30171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33" y="112613"/>
            <a:ext cx="3498967" cy="679958"/>
          </a:xfrm>
          <a:solidFill>
            <a:srgbClr val="B6E3D3"/>
          </a:solidFill>
        </p:spPr>
        <p:txBody>
          <a:bodyPr>
            <a:normAutofit fontScale="90000"/>
          </a:bodyPr>
          <a:lstStyle/>
          <a:p>
            <a:r>
              <a:rPr lang="en-AU" b="0" i="0" dirty="0">
                <a:solidFill>
                  <a:schemeClr val="tx1"/>
                </a:solidFill>
              </a:rPr>
              <a:t>Blog ENTRY </a:t>
            </a:r>
            <a:r>
              <a:rPr lang="en-US" dirty="0"/>
              <a:t>Page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8F5F1-EEBB-86C1-0450-E17C31F8B5FE}"/>
              </a:ext>
            </a:extLst>
          </p:cNvPr>
          <p:cNvSpPr txBox="1"/>
          <p:nvPr/>
        </p:nvSpPr>
        <p:spPr>
          <a:xfrm>
            <a:off x="5039748" y="1030070"/>
            <a:ext cx="28755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Social media icons accessible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3138C0C-8515-853C-2A20-77B55293FAD9}"/>
              </a:ext>
            </a:extLst>
          </p:cNvPr>
          <p:cNvCxnSpPr>
            <a:cxnSpLocks/>
          </p:cNvCxnSpPr>
          <p:nvPr/>
        </p:nvCxnSpPr>
        <p:spPr>
          <a:xfrm flipH="1">
            <a:off x="2300288" y="1551507"/>
            <a:ext cx="4219589" cy="12202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9E4CC1F-F6CB-51FD-5B37-3376F0CC3480}"/>
              </a:ext>
            </a:extLst>
          </p:cNvPr>
          <p:cNvCxnSpPr>
            <a:cxnSpLocks/>
          </p:cNvCxnSpPr>
          <p:nvPr/>
        </p:nvCxnSpPr>
        <p:spPr>
          <a:xfrm flipH="1">
            <a:off x="5524574" y="1551507"/>
            <a:ext cx="995303" cy="8974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91323FC-62D9-05CE-968E-2F06596CD07F}"/>
              </a:ext>
            </a:extLst>
          </p:cNvPr>
          <p:cNvCxnSpPr>
            <a:cxnSpLocks/>
          </p:cNvCxnSpPr>
          <p:nvPr/>
        </p:nvCxnSpPr>
        <p:spPr>
          <a:xfrm>
            <a:off x="6519877" y="1551507"/>
            <a:ext cx="1268873" cy="11231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F5BAEF8-56B5-C7DC-D153-E8C240205F82}"/>
              </a:ext>
            </a:extLst>
          </p:cNvPr>
          <p:cNvSpPr txBox="1"/>
          <p:nvPr/>
        </p:nvSpPr>
        <p:spPr>
          <a:xfrm>
            <a:off x="7263836" y="5827930"/>
            <a:ext cx="40661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Challenges: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flex was hard to get the right positioning I wanted for the body</a:t>
            </a:r>
          </a:p>
        </p:txBody>
      </p:sp>
    </p:spTree>
    <p:extLst>
      <p:ext uri="{BB962C8B-B14F-4D97-AF65-F5344CB8AC3E}">
        <p14:creationId xmlns:p14="http://schemas.microsoft.com/office/powerpoint/2010/main" val="96698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A7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B6E3D3"/>
          </a:solidFill>
        </p:spPr>
        <p:txBody>
          <a:bodyPr/>
          <a:lstStyle/>
          <a:p>
            <a:r>
              <a:rPr lang="en-US" dirty="0"/>
              <a:t>Build Process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5D5E8C5-1AB0-140F-7D09-3719526AD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1" y="2248414"/>
            <a:ext cx="9929812" cy="4404551"/>
          </a:xfrm>
          <a:solidFill>
            <a:srgbClr val="FAE9E0"/>
          </a:solidFill>
          <a:ln w="38100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000" b="0" i="0" u="none" strike="noStrike" dirty="0">
                <a:effectLst/>
                <a:latin typeface="LatoWeb"/>
              </a:rPr>
              <a:t>Ethical issues</a:t>
            </a:r>
          </a:p>
          <a:p>
            <a:pPr lvl="1"/>
            <a:r>
              <a:rPr lang="en-AU" sz="1800" dirty="0">
                <a:latin typeface="LatoWeb"/>
              </a:rPr>
              <a:t>Gaining inspiration and finding out how to make the hamburger menu</a:t>
            </a:r>
            <a:endParaRPr lang="en-AU" sz="1800" b="0" i="0" u="none" strike="noStrike" dirty="0">
              <a:effectLst/>
              <a:latin typeface="LatoWeb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000" dirty="0">
                <a:latin typeface="LatoWeb"/>
              </a:rPr>
              <a:t>F</a:t>
            </a:r>
            <a:r>
              <a:rPr lang="en-AU" sz="2000" b="0" i="0" u="none" strike="noStrike" dirty="0">
                <a:effectLst/>
                <a:latin typeface="LatoWeb"/>
              </a:rPr>
              <a:t>avourite parts</a:t>
            </a:r>
          </a:p>
          <a:p>
            <a:pPr lvl="1"/>
            <a:r>
              <a:rPr lang="en-AU" sz="1800" dirty="0">
                <a:latin typeface="LatoWeb"/>
              </a:rPr>
              <a:t>Hamburger menu</a:t>
            </a:r>
          </a:p>
          <a:p>
            <a:pPr lvl="1"/>
            <a:r>
              <a:rPr lang="en-AU" sz="1800" b="0" i="0" u="none" strike="noStrike" dirty="0">
                <a:effectLst/>
                <a:latin typeface="LatoWeb"/>
              </a:rPr>
              <a:t>Animations</a:t>
            </a:r>
          </a:p>
          <a:p>
            <a:pPr lvl="1"/>
            <a:r>
              <a:rPr lang="en-AU" sz="1800" b="0" i="0" u="none" strike="noStrike" dirty="0">
                <a:effectLst/>
                <a:latin typeface="LatoWeb"/>
              </a:rPr>
              <a:t>Blog made with CSS grid</a:t>
            </a:r>
          </a:p>
          <a:p>
            <a:pPr lvl="1"/>
            <a:r>
              <a:rPr lang="en-AU" sz="1800" dirty="0">
                <a:latin typeface="LatoWeb"/>
              </a:rPr>
              <a:t>Debugging the specificity issues</a:t>
            </a:r>
          </a:p>
          <a:p>
            <a:r>
              <a:rPr lang="en-AU" sz="2000" b="0" i="0" u="none" strike="noStrike" dirty="0">
                <a:effectLst/>
                <a:latin typeface="LatoWeb"/>
              </a:rPr>
              <a:t>What I would do differently</a:t>
            </a:r>
          </a:p>
          <a:p>
            <a:pPr lvl="1"/>
            <a:r>
              <a:rPr lang="en-AU" sz="1800" dirty="0">
                <a:latin typeface="LatoWeb"/>
              </a:rPr>
              <a:t>Change the way I coded the header and social media icons</a:t>
            </a:r>
          </a:p>
          <a:p>
            <a:pPr lvl="1"/>
            <a:r>
              <a:rPr lang="en-AU" sz="1800" b="0" i="0" u="none" strike="noStrike" dirty="0">
                <a:effectLst/>
                <a:latin typeface="LatoWeb"/>
              </a:rPr>
              <a:t>Not made the SCSS so specific for the mobile view. Left little room for me to add media queries in with specificity.</a:t>
            </a:r>
          </a:p>
        </p:txBody>
      </p:sp>
    </p:spTree>
    <p:extLst>
      <p:ext uri="{BB962C8B-B14F-4D97-AF65-F5344CB8AC3E}">
        <p14:creationId xmlns:p14="http://schemas.microsoft.com/office/powerpoint/2010/main" val="4048533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A7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rgbClr val="B6E3D3"/>
          </a:solidFill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1694C619-EFFC-6335-3C62-D27D4A5D4B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8823059"/>
              </p:ext>
            </p:extLst>
          </p:nvPr>
        </p:nvGraphicFramePr>
        <p:xfrm>
          <a:off x="965201" y="2638425"/>
          <a:ext cx="10261600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97156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A7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B6E3D3"/>
          </a:solidFill>
        </p:spPr>
        <p:txBody>
          <a:bodyPr/>
          <a:lstStyle/>
          <a:p>
            <a:r>
              <a:rPr lang="en-US" dirty="0"/>
              <a:t>Designing Process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BD1AF32-0BD7-8435-C85B-2068D956F1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5158347"/>
              </p:ext>
            </p:extLst>
          </p:nvPr>
        </p:nvGraphicFramePr>
        <p:xfrm>
          <a:off x="2231136" y="2638044"/>
          <a:ext cx="7729728" cy="3101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3611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Graphical user interface, Teams&#10;&#10;Description automatically generated">
            <a:extLst>
              <a:ext uri="{FF2B5EF4-FFF2-40B4-BE49-F238E27FC236}">
                <a16:creationId xmlns:a16="http://schemas.microsoft.com/office/drawing/2014/main" id="{2DFF38A8-6BB2-8F61-61B1-05607E4A4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817" y="2106037"/>
            <a:ext cx="6393873" cy="401625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DD25D8-305C-704A-313A-59434EAF0B56}"/>
              </a:ext>
            </a:extLst>
          </p:cNvPr>
          <p:cNvSpPr txBox="1"/>
          <p:nvPr/>
        </p:nvSpPr>
        <p:spPr>
          <a:xfrm>
            <a:off x="7239865" y="2950263"/>
            <a:ext cx="38467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 overall flow of the site is feels natural. </a:t>
            </a:r>
          </a:p>
          <a:p>
            <a:endParaRPr lang="en-AU" dirty="0"/>
          </a:p>
          <a:p>
            <a:r>
              <a:rPr lang="en-AU" dirty="0"/>
              <a:t>With 4 main pages and 5 sub blog pages it was quite easy to see where the site was going.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C02595A-217C-9A0A-055F-86150C5CAB8C}"/>
              </a:ext>
            </a:extLst>
          </p:cNvPr>
          <p:cNvSpPr txBox="1">
            <a:spLocks/>
          </p:cNvSpPr>
          <p:nvPr/>
        </p:nvSpPr>
        <p:spPr bwMode="black">
          <a:xfrm>
            <a:off x="116587" y="140342"/>
            <a:ext cx="2812352" cy="688333"/>
          </a:xfrm>
          <a:prstGeom prst="rect">
            <a:avLst/>
          </a:prstGeom>
          <a:solidFill>
            <a:srgbClr val="B6E3D3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Sitemap</a:t>
            </a:r>
          </a:p>
        </p:txBody>
      </p:sp>
    </p:spTree>
    <p:extLst>
      <p:ext uri="{BB962C8B-B14F-4D97-AF65-F5344CB8AC3E}">
        <p14:creationId xmlns:p14="http://schemas.microsoft.com/office/powerpoint/2010/main" val="1221656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587" y="140342"/>
            <a:ext cx="2812352" cy="688333"/>
          </a:xfrm>
          <a:solidFill>
            <a:srgbClr val="B6E3D3"/>
          </a:solidFill>
        </p:spPr>
        <p:txBody>
          <a:bodyPr>
            <a:normAutofit fontScale="90000"/>
          </a:bodyPr>
          <a:lstStyle/>
          <a:p>
            <a:r>
              <a:rPr lang="en-AU" dirty="0"/>
              <a:t>Inspiration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94AAD5-866F-A728-13B0-E1D669B02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0795" y="6310188"/>
            <a:ext cx="5981205" cy="365373"/>
          </a:xfrm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400" dirty="0"/>
              <a:t>https://</a:t>
            </a:r>
            <a:r>
              <a:rPr lang="en-AU" sz="1400" dirty="0" err="1"/>
              <a:t>www.webdesign-inspiration.com</a:t>
            </a:r>
            <a:r>
              <a:rPr lang="en-AU" sz="1400" dirty="0"/>
              <a:t>/web-designs/type/portfolio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DED2480-061A-39FA-5B2E-496CB7023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8" y="1213775"/>
            <a:ext cx="10202437" cy="37488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1D9043-F1D9-BA1A-AFB0-FD15AD8988E3}"/>
              </a:ext>
            </a:extLst>
          </p:cNvPr>
          <p:cNvSpPr txBox="1"/>
          <p:nvPr/>
        </p:nvSpPr>
        <p:spPr>
          <a:xfrm>
            <a:off x="838199" y="4962656"/>
            <a:ext cx="102024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Natural navigation options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Visual appeal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Colours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Font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Interactive elements</a:t>
            </a:r>
          </a:p>
        </p:txBody>
      </p:sp>
    </p:spTree>
    <p:extLst>
      <p:ext uri="{BB962C8B-B14F-4D97-AF65-F5344CB8AC3E}">
        <p14:creationId xmlns:p14="http://schemas.microsoft.com/office/powerpoint/2010/main" val="746406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8534" y="539462"/>
            <a:ext cx="6477753" cy="770895"/>
          </a:xfrm>
          <a:solidFill>
            <a:srgbClr val="B6E3D3"/>
          </a:solidFill>
        </p:spPr>
        <p:txBody>
          <a:bodyPr>
            <a:normAutofit/>
          </a:bodyPr>
          <a:lstStyle/>
          <a:p>
            <a:r>
              <a:rPr lang="en-AU" dirty="0"/>
              <a:t>Colour Palette &amp; Font</a:t>
            </a:r>
          </a:p>
        </p:txBody>
      </p:sp>
      <p:pic>
        <p:nvPicPr>
          <p:cNvPr id="7" name="Content Placeholder 6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BC76C167-6AAC-0A0B-35A4-EAF5D8E89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3976" y="1430812"/>
            <a:ext cx="4533442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780E68-D24E-E8DB-613C-CF4A0EF35F99}"/>
              </a:ext>
            </a:extLst>
          </p:cNvPr>
          <p:cNvSpPr txBox="1"/>
          <p:nvPr/>
        </p:nvSpPr>
        <p:spPr>
          <a:xfrm>
            <a:off x="6293922" y="6222246"/>
            <a:ext cx="69005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/>
              <a:t>https://</a:t>
            </a:r>
            <a:r>
              <a:rPr lang="en-AU" sz="1400" dirty="0" err="1"/>
              <a:t>www.canva.com</a:t>
            </a:r>
            <a:r>
              <a:rPr lang="en-AU" sz="1400" dirty="0"/>
              <a:t>/</a:t>
            </a:r>
            <a:r>
              <a:rPr lang="en-AU" sz="1400" dirty="0" err="1"/>
              <a:t>colors</a:t>
            </a:r>
            <a:r>
              <a:rPr lang="en-AU" sz="1400" dirty="0"/>
              <a:t>/</a:t>
            </a:r>
            <a:r>
              <a:rPr lang="en-AU" sz="1400" dirty="0" err="1"/>
              <a:t>color</a:t>
            </a:r>
            <a:r>
              <a:rPr lang="en-AU" sz="1400" dirty="0"/>
              <a:t>-palettes/rosettes-and-cream/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7CE7C0-84F8-9DC3-D783-D359715CCF4B}"/>
              </a:ext>
            </a:extLst>
          </p:cNvPr>
          <p:cNvSpPr txBox="1"/>
          <p:nvPr/>
        </p:nvSpPr>
        <p:spPr>
          <a:xfrm>
            <a:off x="411011" y="5856873"/>
            <a:ext cx="60491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Contrast </a:t>
            </a:r>
            <a:r>
              <a:rPr lang="en-AU" dirty="0" err="1"/>
              <a:t>ie</a:t>
            </a:r>
            <a:r>
              <a:rPr lang="en-AU" dirty="0"/>
              <a:t>. Less eye strain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Colour contrast checked on https://</a:t>
            </a:r>
            <a:r>
              <a:rPr lang="en-AU" dirty="0" err="1"/>
              <a:t>webaim.org</a:t>
            </a:r>
            <a:r>
              <a:rPr lang="en-AU" dirty="0"/>
              <a:t>/resources/</a:t>
            </a:r>
            <a:r>
              <a:rPr lang="en-AU" dirty="0" err="1"/>
              <a:t>contrastchecker</a:t>
            </a:r>
            <a:r>
              <a:rPr lang="en-AU" dirty="0"/>
              <a:t>/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60E71377-7CEC-ECDE-963E-B3AAFCF35271}"/>
              </a:ext>
            </a:extLst>
          </p:cNvPr>
          <p:cNvSpPr txBox="1">
            <a:spLocks/>
          </p:cNvSpPr>
          <p:nvPr/>
        </p:nvSpPr>
        <p:spPr>
          <a:xfrm>
            <a:off x="6293922" y="6494965"/>
            <a:ext cx="4220688" cy="365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Tx/>
              <a:buFontTx/>
              <a:buNone/>
              <a:defRPr/>
            </a:pPr>
            <a:r>
              <a:rPr lang="en-AU" sz="1400" dirty="0"/>
              <a:t>https://www.w3schools.com/</a:t>
            </a:r>
            <a:r>
              <a:rPr lang="en-AU" sz="1400" dirty="0" err="1"/>
              <a:t>Css</a:t>
            </a:r>
            <a:r>
              <a:rPr lang="en-AU" sz="1400" dirty="0"/>
              <a:t>/</a:t>
            </a:r>
            <a:r>
              <a:rPr lang="en-AU" sz="1400" dirty="0" err="1"/>
              <a:t>css_font_pairings.asp</a:t>
            </a:r>
            <a:endParaRPr lang="en-AU" sz="1400" dirty="0"/>
          </a:p>
        </p:txBody>
      </p:sp>
      <p:pic>
        <p:nvPicPr>
          <p:cNvPr id="10" name="Picture 9" descr="Graphical user interface, text, application, email, Teams&#10;&#10;Description automatically generated">
            <a:extLst>
              <a:ext uri="{FF2B5EF4-FFF2-40B4-BE49-F238E27FC236}">
                <a16:creationId xmlns:a16="http://schemas.microsoft.com/office/drawing/2014/main" id="{288F69FF-F502-6C34-2FF4-50A1B26510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3875" y="1480246"/>
            <a:ext cx="6841006" cy="391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96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CD60-53CD-3407-F10C-9646004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13" y="86447"/>
            <a:ext cx="2819400" cy="671513"/>
          </a:xfrm>
          <a:solidFill>
            <a:srgbClr val="B6E3D3"/>
          </a:solidFill>
        </p:spPr>
        <p:txBody>
          <a:bodyPr>
            <a:normAutofit fontScale="90000"/>
          </a:bodyPr>
          <a:lstStyle/>
          <a:p>
            <a:r>
              <a:rPr lang="en-AU" dirty="0"/>
              <a:t>Wireframe</a:t>
            </a:r>
          </a:p>
        </p:txBody>
      </p:sp>
      <p:pic>
        <p:nvPicPr>
          <p:cNvPr id="16" name="Picture 15" descr="Timeline&#10;&#10;Description automatically generated with low confidence">
            <a:extLst>
              <a:ext uri="{FF2B5EF4-FFF2-40B4-BE49-F238E27FC236}">
                <a16:creationId xmlns:a16="http://schemas.microsoft.com/office/drawing/2014/main" id="{2DACA472-9427-1659-7EA5-D4AEFB1C4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68" y="900114"/>
            <a:ext cx="11856768" cy="587144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231DE3D-AC9C-9AF2-0AD4-F58453D03BD2}"/>
              </a:ext>
            </a:extLst>
          </p:cNvPr>
          <p:cNvSpPr txBox="1"/>
          <p:nvPr/>
        </p:nvSpPr>
        <p:spPr>
          <a:xfrm>
            <a:off x="6195354" y="5284583"/>
            <a:ext cx="57551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 original design differed slightly from my end product. I am quite happy with the changes I made: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My display picture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Aligning Large view for wide screens.</a:t>
            </a:r>
          </a:p>
        </p:txBody>
      </p:sp>
    </p:spTree>
    <p:extLst>
      <p:ext uri="{BB962C8B-B14F-4D97-AF65-F5344CB8AC3E}">
        <p14:creationId xmlns:p14="http://schemas.microsoft.com/office/powerpoint/2010/main" val="3326937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E50231A-4D10-F688-1847-7F78535F4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13" y="886717"/>
            <a:ext cx="12011818" cy="557051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286532F-99DF-D69B-A131-EB7D2247D059}"/>
              </a:ext>
            </a:extLst>
          </p:cNvPr>
          <p:cNvSpPr txBox="1">
            <a:spLocks/>
          </p:cNvSpPr>
          <p:nvPr/>
        </p:nvSpPr>
        <p:spPr bwMode="black">
          <a:xfrm>
            <a:off x="100013" y="86447"/>
            <a:ext cx="2819400" cy="671513"/>
          </a:xfrm>
          <a:prstGeom prst="rect">
            <a:avLst/>
          </a:prstGeom>
          <a:solidFill>
            <a:srgbClr val="B6E3D3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/>
              <a:t>Wireframe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27592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3F9492C-8E2C-BCBB-5D8B-0B89C6376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" y="1325563"/>
            <a:ext cx="12052300" cy="37004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48F013-5B21-617E-D914-DB8B3C7C9176}"/>
              </a:ext>
            </a:extLst>
          </p:cNvPr>
          <p:cNvSpPr txBox="1"/>
          <p:nvPr/>
        </p:nvSpPr>
        <p:spPr>
          <a:xfrm>
            <a:off x="541214" y="5026055"/>
            <a:ext cx="8650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 end product is quite similar, the only option I decided to change was the blog entry for desktop (far right). This was to make it more readable for wide screens.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BC433DF-4BC6-18E1-EAF8-4A6645D182C0}"/>
              </a:ext>
            </a:extLst>
          </p:cNvPr>
          <p:cNvSpPr txBox="1">
            <a:spLocks/>
          </p:cNvSpPr>
          <p:nvPr/>
        </p:nvSpPr>
        <p:spPr bwMode="black">
          <a:xfrm>
            <a:off x="100013" y="86447"/>
            <a:ext cx="2819400" cy="671513"/>
          </a:xfrm>
          <a:prstGeom prst="rect">
            <a:avLst/>
          </a:prstGeom>
          <a:solidFill>
            <a:srgbClr val="B6E3D3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Wireframe</a:t>
            </a:r>
          </a:p>
        </p:txBody>
      </p:sp>
    </p:spTree>
    <p:extLst>
      <p:ext uri="{BB962C8B-B14F-4D97-AF65-F5344CB8AC3E}">
        <p14:creationId xmlns:p14="http://schemas.microsoft.com/office/powerpoint/2010/main" val="77678957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{B27DC7B5-82FF-8344-9318-FE0625C0CB4B}tf10001120</Template>
  <TotalTime>4198</TotalTime>
  <Words>621</Words>
  <Application>Microsoft Macintosh PowerPoint</Application>
  <PresentationFormat>Widescreen</PresentationFormat>
  <Paragraphs>94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Gill Sans MT</vt:lpstr>
      <vt:lpstr>LatoWeb</vt:lpstr>
      <vt:lpstr>Parcel</vt:lpstr>
      <vt:lpstr>T1A2 – Portfolio Slide Deck</vt:lpstr>
      <vt:lpstr>Overview</vt:lpstr>
      <vt:lpstr>Designing Process</vt:lpstr>
      <vt:lpstr>PowerPoint Presentation</vt:lpstr>
      <vt:lpstr>Inspiration</vt:lpstr>
      <vt:lpstr>Colour Palette &amp; Font</vt:lpstr>
      <vt:lpstr>Wireframe</vt:lpstr>
      <vt:lpstr>PowerPoint Presentation</vt:lpstr>
      <vt:lpstr>PowerPoint Presentation</vt:lpstr>
      <vt:lpstr>Wireframe</vt:lpstr>
      <vt:lpstr>Website Build Process</vt:lpstr>
      <vt:lpstr>Home Page</vt:lpstr>
      <vt:lpstr>About Page</vt:lpstr>
      <vt:lpstr>Blog Page</vt:lpstr>
      <vt:lpstr>Blog ENTRY Page</vt:lpstr>
      <vt:lpstr>Blog ENTRY Page</vt:lpstr>
      <vt:lpstr>Build Process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T1A2 – Portfolio Slide Deck</dc:title>
  <dc:creator>Ed Dougherty</dc:creator>
  <cp:lastModifiedBy>Ed Dougherty</cp:lastModifiedBy>
  <cp:revision>14</cp:revision>
  <dcterms:created xsi:type="dcterms:W3CDTF">2023-03-28T07:10:36Z</dcterms:created>
  <dcterms:modified xsi:type="dcterms:W3CDTF">2023-03-31T05:24:11Z</dcterms:modified>
</cp:coreProperties>
</file>

<file path=docProps/thumbnail.jpeg>
</file>